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90" r:id="rId1"/>
  </p:sldMasterIdLst>
  <p:notesMasterIdLst>
    <p:notesMasterId r:id="rId25"/>
  </p:notesMasterIdLst>
  <p:sldIdLst>
    <p:sldId id="362" r:id="rId2"/>
    <p:sldId id="363" r:id="rId3"/>
    <p:sldId id="364" r:id="rId4"/>
    <p:sldId id="365" r:id="rId5"/>
    <p:sldId id="366" r:id="rId6"/>
    <p:sldId id="367" r:id="rId7"/>
    <p:sldId id="368" r:id="rId8"/>
    <p:sldId id="369" r:id="rId9"/>
    <p:sldId id="370" r:id="rId10"/>
    <p:sldId id="371" r:id="rId11"/>
    <p:sldId id="372" r:id="rId12"/>
    <p:sldId id="373" r:id="rId13"/>
    <p:sldId id="374" r:id="rId14"/>
    <p:sldId id="375" r:id="rId15"/>
    <p:sldId id="376" r:id="rId16"/>
    <p:sldId id="377" r:id="rId17"/>
    <p:sldId id="378" r:id="rId18"/>
    <p:sldId id="379" r:id="rId19"/>
    <p:sldId id="380" r:id="rId20"/>
    <p:sldId id="381" r:id="rId21"/>
    <p:sldId id="382" r:id="rId22"/>
    <p:sldId id="383" r:id="rId23"/>
    <p:sldId id="384" r:id="rId24"/>
  </p:sldIdLst>
  <p:sldSz cx="12188825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essa Vir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111111"/>
    <a:srgbClr val="00B5E2"/>
    <a:srgbClr val="FF6900"/>
    <a:srgbClr val="00A3E1"/>
    <a:srgbClr val="003868"/>
    <a:srgbClr val="002442"/>
    <a:srgbClr val="E4ECEF"/>
    <a:srgbClr val="FAE1B3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ED78D5B-FE0F-4751-AACE-DACEBEC0A957}">
  <a:tblStyle styleId="{1ED78D5B-FE0F-4751-AACE-DACEBEC0A957}" styleName="Table_0"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/>
      <a:tcStyle>
        <a:tcBdr/>
        <a:fill>
          <a:solidFill>
            <a:srgbClr val="CDD4E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DD4E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/>
        <a:fill>
          <a:solidFill>
            <a:srgbClr val="4472C4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/>
        <a:fill>
          <a:solidFill>
            <a:srgbClr val="4472C4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top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4472C4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bottom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4472C4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439" autoAdjust="0"/>
  </p:normalViewPr>
  <p:slideViewPr>
    <p:cSldViewPr snapToGrid="0">
      <p:cViewPr varScale="1">
        <p:scale>
          <a:sx n="144" d="100"/>
          <a:sy n="144" d="100"/>
        </p:scale>
        <p:origin x="288" y="126"/>
      </p:cViewPr>
      <p:guideLst>
        <p:guide orient="horz" pos="2160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2063" y="685800"/>
            <a:ext cx="60945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4412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Fragmentation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Business users can’t understand from code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Neither can we!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Forensics exercise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66375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74030" y="-41649"/>
            <a:ext cx="12336880" cy="6941303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14"/>
          <p:cNvSpPr txBox="1">
            <a:spLocks noGrp="1"/>
          </p:cNvSpPr>
          <p:nvPr>
            <p:ph type="ctrTitle"/>
          </p:nvPr>
        </p:nvSpPr>
        <p:spPr>
          <a:xfrm>
            <a:off x="782727" y="2449367"/>
            <a:ext cx="6938993" cy="1678000"/>
          </a:xfrm>
          <a:prstGeom prst="rect">
            <a:avLst/>
          </a:prstGeom>
        </p:spPr>
        <p:txBody>
          <a:bodyPr spcFirstLastPara="1" wrap="square" lIns="91400" tIns="91400" rIns="91400" bIns="914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086BF"/>
              </a:buClr>
              <a:buSzPts val="2300"/>
              <a:buNone/>
              <a:defRPr sz="2300">
                <a:solidFill>
                  <a:srgbClr val="0086B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subTitle" idx="1"/>
          </p:nvPr>
        </p:nvSpPr>
        <p:spPr>
          <a:xfrm>
            <a:off x="782727" y="4036867"/>
            <a:ext cx="6938993" cy="1170400"/>
          </a:xfrm>
          <a:prstGeom prst="rect">
            <a:avLst/>
          </a:prstGeom>
        </p:spPr>
        <p:txBody>
          <a:bodyPr spcFirstLastPara="1" wrap="square" lIns="91400" tIns="91400" rIns="91400" bIns="9140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6BF"/>
              </a:buClr>
              <a:buSzPts val="1400"/>
              <a:buNone/>
              <a:defRPr sz="1400">
                <a:solidFill>
                  <a:srgbClr val="0086BF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pic>
        <p:nvPicPr>
          <p:cNvPr id="62" name="Google Shape;62;p14"/>
          <p:cNvPicPr preferRelativeResize="0"/>
          <p:nvPr/>
        </p:nvPicPr>
        <p:blipFill rotWithShape="1">
          <a:blip r:embed="rId3"/>
          <a:srcRect t="38358"/>
          <a:stretch/>
        </p:blipFill>
        <p:spPr>
          <a:xfrm>
            <a:off x="782727" y="595087"/>
            <a:ext cx="1472905" cy="1320800"/>
          </a:xfrm>
          <a:prstGeom prst="rect">
            <a:avLst/>
          </a:prstGeom>
        </p:spPr>
      </p:pic>
      <p:pic>
        <p:nvPicPr>
          <p:cNvPr id="63" name="Google Shape;63;p14"/>
          <p:cNvPicPr preferRelativeResize="0"/>
          <p:nvPr/>
        </p:nvPicPr>
        <p:blipFill rotWithShape="1">
          <a:blip r:embed="rId4">
            <a:alphaModFix/>
          </a:blip>
          <a:srcRect r="10241" b="17518"/>
          <a:stretch/>
        </p:blipFill>
        <p:spPr>
          <a:xfrm>
            <a:off x="7337391" y="-41633"/>
            <a:ext cx="4925452" cy="6941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782727" y="5598162"/>
            <a:ext cx="1979410" cy="664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774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extLst>
    <p:ext uri="{DCECCB84-F9BA-43D5-87BE-67443E8EF086}">
      <p15:sldGuideLst xmlns:p15="http://schemas.microsoft.com/office/powerpoint/2012/main">
        <p15:guide id="1" orient="horz" pos="1620">
          <p15:clr>
            <a:srgbClr val="F9AD4C"/>
          </p15:clr>
        </p15:guide>
        <p15:guide id="2" orient="horz" pos="2268">
          <p15:clr>
            <a:srgbClr val="F9AD4C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FC97DE-D5A7-4592-9032-7F6000335F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5CED8A6-21FF-45A2-90D3-284DD86BBD16}"/>
              </a:ext>
            </a:extLst>
          </p:cNvPr>
          <p:cNvSpPr>
            <a:spLocks noGrp="1"/>
          </p:cNvSpPr>
          <p:nvPr>
            <p:ph type="sldNum" idx="10"/>
          </p:nvPr>
        </p:nvSpPr>
        <p:spPr>
          <a:xfrm>
            <a:off x="11734679" y="6309400"/>
            <a:ext cx="354708" cy="524800"/>
          </a:xfrm>
          <a:prstGeom prst="rect">
            <a:avLst/>
          </a:prstGeom>
        </p:spPr>
        <p:txBody>
          <a:bodyPr/>
          <a:lstStyle/>
          <a:p>
            <a:pPr>
              <a:buClrTx/>
            </a:pPr>
            <a:fld id="{00000000-1234-1234-1234-123412341234}" type="slidenum">
              <a:rPr lang="en" kern="1200" smtClean="0"/>
              <a:pPr>
                <a:buClrTx/>
              </a:pPr>
              <a:t>‹#›</a:t>
            </a:fld>
            <a:endParaRPr lang="en" kern="1200"/>
          </a:p>
        </p:txBody>
      </p:sp>
    </p:spTree>
    <p:extLst>
      <p:ext uri="{BB962C8B-B14F-4D97-AF65-F5344CB8AC3E}">
        <p14:creationId xmlns:p14="http://schemas.microsoft.com/office/powerpoint/2010/main" val="308740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/>
          <p:nvPr/>
        </p:nvSpPr>
        <p:spPr>
          <a:xfrm>
            <a:off x="0" y="6267633"/>
            <a:ext cx="12188825" cy="590400"/>
          </a:xfrm>
          <a:prstGeom prst="rect">
            <a:avLst/>
          </a:prstGeom>
          <a:solidFill>
            <a:srgbClr val="00B5E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2" name="Google Shape;52;p13"/>
          <p:cNvSpPr txBox="1"/>
          <p:nvPr/>
        </p:nvSpPr>
        <p:spPr>
          <a:xfrm>
            <a:off x="7271872" y="6492632"/>
            <a:ext cx="4114528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Light"/>
                <a:ea typeface="Montserrat Light"/>
                <a:cs typeface="Montserrat Light"/>
                <a:sym typeface="Montserrat Light"/>
              </a:rPr>
              <a:t>finos.org</a:t>
            </a: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53" name="Google Shape;53;p13"/>
          <p:cNvSpPr txBox="1"/>
          <p:nvPr/>
        </p:nvSpPr>
        <p:spPr>
          <a:xfrm>
            <a:off x="1257300" y="6492632"/>
            <a:ext cx="4246557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Light"/>
                <a:ea typeface="Montserrat Light"/>
                <a:cs typeface="Montserrat Light"/>
                <a:sym typeface="Montserrat Light"/>
              </a:rPr>
              <a:t>Fintech Open Source Foundation</a:t>
            </a: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pic>
        <p:nvPicPr>
          <p:cNvPr id="54" name="Google Shape;54;p13"/>
          <p:cNvPicPr preferRelativeResize="0"/>
          <p:nvPr/>
        </p:nvPicPr>
        <p:blipFill rotWithShape="1">
          <a:blip r:embed="rId4"/>
          <a:srcRect b="83263"/>
          <a:stretch/>
        </p:blipFill>
        <p:spPr>
          <a:xfrm>
            <a:off x="433388" y="6492634"/>
            <a:ext cx="1086203" cy="146291"/>
          </a:xfrm>
          <a:prstGeom prst="rect">
            <a:avLst/>
          </a:prstGeom>
        </p:spPr>
      </p:pic>
      <p:sp>
        <p:nvSpPr>
          <p:cNvPr id="55" name="Google Shape;55;p13"/>
          <p:cNvSpPr txBox="1">
            <a:spLocks noGrp="1"/>
          </p:cNvSpPr>
          <p:nvPr>
            <p:ph type="title"/>
          </p:nvPr>
        </p:nvSpPr>
        <p:spPr>
          <a:xfrm>
            <a:off x="415492" y="308841"/>
            <a:ext cx="11357841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91400" rIns="91400" bIns="914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0B5E2"/>
              </a:buClr>
              <a:buSzPts val="2700"/>
              <a:buFont typeface="Montserrat Light"/>
              <a:buNone/>
              <a:defRPr sz="2700">
                <a:solidFill>
                  <a:srgbClr val="00B5E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 dirty="0"/>
          </a:p>
        </p:txBody>
      </p:sp>
      <p:sp>
        <p:nvSpPr>
          <p:cNvPr id="56" name="Google Shape;56;p13"/>
          <p:cNvSpPr txBox="1">
            <a:spLocks noGrp="1"/>
          </p:cNvSpPr>
          <p:nvPr>
            <p:ph type="body" idx="1"/>
          </p:nvPr>
        </p:nvSpPr>
        <p:spPr>
          <a:xfrm>
            <a:off x="415492" y="1384233"/>
            <a:ext cx="11357841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91400" rIns="91400" bIns="91400" anchor="t" anchorCtr="0">
            <a:noAutofit/>
          </a:bodyPr>
          <a:lstStyle>
            <a:lvl1pPr marL="457200" lvl="0" indent="-323850" rtl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Montserrat Light"/>
              <a:buChar char="●"/>
              <a:defRPr sz="1500">
                <a:solidFill>
                  <a:srgbClr val="487A7B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317500" rtl="0">
              <a:lnSpc>
                <a:spcPct val="112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Montserrat Light"/>
              <a:buChar char="○"/>
              <a:defRPr sz="1400">
                <a:solidFill>
                  <a:srgbClr val="487A7B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L="1371600" lvl="2" indent="-298450" rtl="0">
              <a:lnSpc>
                <a:spcPct val="112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Montserrat Light"/>
              <a:buChar char="■"/>
              <a:defRPr sz="1100">
                <a:solidFill>
                  <a:srgbClr val="487A7B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marL="1828800" lvl="3" indent="-285750" rtl="0">
              <a:lnSpc>
                <a:spcPct val="112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Montserrat Light"/>
              <a:buChar char="●"/>
              <a:defRPr sz="900">
                <a:solidFill>
                  <a:srgbClr val="487A7B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marL="2286000" lvl="4" indent="-285750" rtl="0">
              <a:lnSpc>
                <a:spcPct val="112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Montserrat Light"/>
              <a:buChar char="○"/>
              <a:defRPr sz="900">
                <a:solidFill>
                  <a:srgbClr val="487A7B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marL="2743200" lvl="5" indent="-285750" rtl="0">
              <a:lnSpc>
                <a:spcPct val="112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Montserrat Light"/>
              <a:buChar char="■"/>
              <a:defRPr sz="900">
                <a:solidFill>
                  <a:srgbClr val="487A7B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lvl="6" indent="-285750" rtl="0">
              <a:lnSpc>
                <a:spcPct val="112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Montserrat Light"/>
              <a:buChar char="●"/>
              <a:defRPr sz="900">
                <a:solidFill>
                  <a:srgbClr val="487A7B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lvl="7" indent="-285750" rtl="0">
              <a:lnSpc>
                <a:spcPct val="112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Montserrat Light"/>
              <a:buChar char="○"/>
              <a:defRPr sz="900">
                <a:solidFill>
                  <a:srgbClr val="487A7B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lvl="8" indent="-285750" rtl="0">
              <a:lnSpc>
                <a:spcPct val="112000"/>
              </a:lnSpc>
              <a:spcBef>
                <a:spcPts val="800"/>
              </a:spcBef>
              <a:spcAft>
                <a:spcPts val="800"/>
              </a:spcAft>
              <a:buClr>
                <a:srgbClr val="888888"/>
              </a:buClr>
              <a:buSzPts val="900"/>
              <a:buFont typeface="Montserrat Light"/>
              <a:buChar char="■"/>
              <a:defRPr sz="900">
                <a:solidFill>
                  <a:srgbClr val="487A7B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 dirty="0"/>
          </a:p>
        </p:txBody>
      </p:sp>
      <p:pic>
        <p:nvPicPr>
          <p:cNvPr id="9" name="Picture 6" descr="Morphir Logo">
            <a:extLst>
              <a:ext uri="{FF2B5EF4-FFF2-40B4-BE49-F238E27FC236}">
                <a16:creationId xmlns:a16="http://schemas.microsoft.com/office/drawing/2014/main" id="{D5074F2C-8DEB-4102-94C6-77B30BC54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90225" y="308841"/>
            <a:ext cx="1083108" cy="37416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Google Shape;57;p13">
            <a:extLst>
              <a:ext uri="{FF2B5EF4-FFF2-40B4-BE49-F238E27FC236}">
                <a16:creationId xmlns:a16="http://schemas.microsoft.com/office/drawing/2014/main" id="{952FCB34-6BA6-43F8-AA5A-A98B88B3ED2E}"/>
              </a:ext>
            </a:extLst>
          </p:cNvPr>
          <p:cNvSpPr txBox="1">
            <a:spLocks/>
          </p:cNvSpPr>
          <p:nvPr userDrawn="1"/>
        </p:nvSpPr>
        <p:spPr>
          <a:xfrm>
            <a:off x="11418625" y="6309400"/>
            <a:ext cx="354708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91400" rIns="0" bIns="914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>
              <a:buClrTx/>
            </a:pPr>
            <a:fld id="{00000000-1234-1234-1234-123412341234}" type="slidenum">
              <a:rPr lang="en" kern="1200" smtClean="0"/>
              <a:pPr>
                <a:buClrTx/>
              </a:pPr>
              <a:t>‹#›</a:t>
            </a:fld>
            <a:endParaRPr lang="en" kern="1200" dirty="0"/>
          </a:p>
        </p:txBody>
      </p:sp>
    </p:spTree>
    <p:extLst>
      <p:ext uri="{BB962C8B-B14F-4D97-AF65-F5344CB8AC3E}">
        <p14:creationId xmlns:p14="http://schemas.microsoft.com/office/powerpoint/2010/main" val="413049811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1" r:id="rId1"/>
    <p:sldLayoutId id="2147483701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2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16">
          <p15:clr>
            <a:srgbClr val="F06B4A"/>
          </p15:clr>
        </p15:guide>
        <p15:guide id="2" pos="5545">
          <p15:clr>
            <a:srgbClr val="F06B4A"/>
          </p15:clr>
        </p15:guide>
        <p15:guide id="3" orient="horz" pos="255">
          <p15:clr>
            <a:srgbClr val="F06B4A"/>
          </p15:clr>
        </p15:guide>
        <p15:guide id="4" orient="horz" pos="728">
          <p15:clr>
            <a:srgbClr val="F06B4A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13" Type="http://schemas.openxmlformats.org/officeDocument/2006/relationships/image" Target="../media/image42.sv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3" Type="http://schemas.openxmlformats.org/officeDocument/2006/relationships/image" Target="../media/image47.png"/><Relationship Id="rId7" Type="http://schemas.openxmlformats.org/officeDocument/2006/relationships/image" Target="../media/image3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svg"/><Relationship Id="rId9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5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40.png"/><Relationship Id="rId7" Type="http://schemas.openxmlformats.org/officeDocument/2006/relationships/image" Target="../media/image54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sv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0.svg"/><Relationship Id="rId7" Type="http://schemas.openxmlformats.org/officeDocument/2006/relationships/image" Target="../media/image24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Logo, company name&#10;&#10;Description automatically generated">
            <a:extLst>
              <a:ext uri="{FF2B5EF4-FFF2-40B4-BE49-F238E27FC236}">
                <a16:creationId xmlns:a16="http://schemas.microsoft.com/office/drawing/2014/main" id="{0CBBA2B2-50B1-49A9-9431-A386F8C344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378" y="2560180"/>
            <a:ext cx="5094056" cy="1737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806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C8E67-209D-45C2-8A52-584DCFFB7E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Creation: Spec = Code / Code = Spec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D070B64-8796-4E56-8C15-D945B3B836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3269" y="1167587"/>
            <a:ext cx="5161410" cy="4901374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10C8A3D-A456-4115-A38B-10D1FF055B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146" y="1712687"/>
            <a:ext cx="3226872" cy="344064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F590585-026A-4D5A-ADDC-1BBCE63C6E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2431" y="1285191"/>
            <a:ext cx="2606357" cy="153619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EF8FAEA-59F6-4494-B56C-6EDBAB64CB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29537" y="4036612"/>
            <a:ext cx="2866733" cy="186215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00C7D11A-B560-40DD-A8D7-3FA06F96BDD9}"/>
              </a:ext>
            </a:extLst>
          </p:cNvPr>
          <p:cNvGrpSpPr/>
          <p:nvPr/>
        </p:nvGrpSpPr>
        <p:grpSpPr>
          <a:xfrm>
            <a:off x="5280144" y="2687478"/>
            <a:ext cx="927016" cy="1483044"/>
            <a:chOff x="-1826015" y="-1236062"/>
            <a:chExt cx="1065561" cy="1704689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65E8225-D6C1-4B22-86DF-A56EC3184827}"/>
                </a:ext>
              </a:extLst>
            </p:cNvPr>
            <p:cNvSpPr/>
            <p:nvPr/>
          </p:nvSpPr>
          <p:spPr>
            <a:xfrm>
              <a:off x="-1826015" y="-422436"/>
              <a:ext cx="789050" cy="891063"/>
            </a:xfrm>
            <a:custGeom>
              <a:avLst/>
              <a:gdLst>
                <a:gd name="connsiteX0" fmla="*/ 0 w 789050"/>
                <a:gd name="connsiteY0" fmla="*/ 384715 h 891063"/>
                <a:gd name="connsiteX1" fmla="*/ 1238 w 789050"/>
                <a:gd name="connsiteY1" fmla="*/ 891064 h 891063"/>
                <a:gd name="connsiteX2" fmla="*/ 789051 w 789050"/>
                <a:gd name="connsiteY2" fmla="*/ 259366 h 891063"/>
                <a:gd name="connsiteX3" fmla="*/ 476822 w 789050"/>
                <a:gd name="connsiteY3" fmla="*/ 0 h 891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9050" h="891063">
                  <a:moveTo>
                    <a:pt x="0" y="384715"/>
                  </a:moveTo>
                  <a:lnTo>
                    <a:pt x="1238" y="891064"/>
                  </a:lnTo>
                  <a:lnTo>
                    <a:pt x="789051" y="259366"/>
                  </a:lnTo>
                  <a:lnTo>
                    <a:pt x="476822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B4845E4-F645-4E1E-831A-D02C700C7D9E}"/>
                </a:ext>
              </a:extLst>
            </p:cNvPr>
            <p:cNvSpPr/>
            <p:nvPr/>
          </p:nvSpPr>
          <p:spPr>
            <a:xfrm>
              <a:off x="-1826015" y="-1236062"/>
              <a:ext cx="1065561" cy="1109852"/>
            </a:xfrm>
            <a:custGeom>
              <a:avLst/>
              <a:gdLst>
                <a:gd name="connsiteX0" fmla="*/ 0 w 1065561"/>
                <a:gd name="connsiteY0" fmla="*/ 0 h 1109852"/>
                <a:gd name="connsiteX1" fmla="*/ 1065562 w 1065561"/>
                <a:gd name="connsiteY1" fmla="*/ 855440 h 1109852"/>
                <a:gd name="connsiteX2" fmla="*/ 744760 w 1065561"/>
                <a:gd name="connsiteY2" fmla="*/ 1109853 h 1109852"/>
                <a:gd name="connsiteX3" fmla="*/ 0 w 1065561"/>
                <a:gd name="connsiteY3" fmla="*/ 512540 h 110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5561" h="1109852">
                  <a:moveTo>
                    <a:pt x="0" y="0"/>
                  </a:moveTo>
                  <a:lnTo>
                    <a:pt x="1065562" y="855440"/>
                  </a:lnTo>
                  <a:lnTo>
                    <a:pt x="744760" y="1109853"/>
                  </a:lnTo>
                  <a:lnTo>
                    <a:pt x="0" y="51254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79118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57172-F6C2-4515-968F-2686E5D322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492" y="308841"/>
            <a:ext cx="11357841" cy="763600"/>
          </a:xfrm>
        </p:spPr>
        <p:txBody>
          <a:bodyPr/>
          <a:lstStyle/>
          <a:p>
            <a:r>
              <a:rPr lang="en-US" dirty="0"/>
              <a:t>Creation: Elm</a:t>
            </a:r>
          </a:p>
        </p:txBody>
      </p:sp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77DA0F24-83A0-4FEE-8A8E-A2201AEED6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492" y="1401096"/>
            <a:ext cx="6083710" cy="4055807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id="{9285DF8D-D30B-4022-9213-D779AB7161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9622" y="1791069"/>
            <a:ext cx="6083711" cy="4055807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E7A34A4-91EB-4D8C-9B3B-54D44D8709F7}"/>
              </a:ext>
            </a:extLst>
          </p:cNvPr>
          <p:cNvSpPr txBox="1"/>
          <p:nvPr/>
        </p:nvSpPr>
        <p:spPr>
          <a:xfrm>
            <a:off x="415492" y="950361"/>
            <a:ext cx="64100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B5E2"/>
              </a:buClr>
              <a:buSzPts val="2700"/>
            </a:pPr>
            <a:r>
              <a:rPr lang="en-US" sz="1600" dirty="0">
                <a:solidFill>
                  <a:srgbClr val="111111"/>
                </a:solidFill>
                <a:latin typeface="+mn-lt"/>
                <a:sym typeface="Montserrat Light"/>
              </a:rPr>
              <a:t>Open-source programming language</a:t>
            </a:r>
          </a:p>
        </p:txBody>
      </p:sp>
    </p:spTree>
    <p:extLst>
      <p:ext uri="{BB962C8B-B14F-4D97-AF65-F5344CB8AC3E}">
        <p14:creationId xmlns:p14="http://schemas.microsoft.com/office/powerpoint/2010/main" val="1391793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573D2-7F45-44E9-8A1F-0283B4D462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492" y="308841"/>
            <a:ext cx="11357841" cy="763600"/>
          </a:xfrm>
        </p:spPr>
        <p:txBody>
          <a:bodyPr/>
          <a:lstStyle/>
          <a:p>
            <a:r>
              <a:rPr lang="en-US" dirty="0"/>
              <a:t>Creation: Open-source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6465B839-FECD-43D6-8A5E-5C8763661F3B}"/>
              </a:ext>
            </a:extLst>
          </p:cNvPr>
          <p:cNvSpPr txBox="1">
            <a:spLocks/>
          </p:cNvSpPr>
          <p:nvPr/>
        </p:nvSpPr>
        <p:spPr>
          <a:xfrm>
            <a:off x="415492" y="1072795"/>
            <a:ext cx="7315200" cy="5020683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2400" dirty="0">
                <a:latin typeface="Montserrat SemiBold" panose="00000700000000000000" pitchFamily="2" charset="0"/>
              </a:rPr>
              <a:t>Core </a:t>
            </a:r>
            <a:r>
              <a:rPr lang="en-US" sz="2400" dirty="0" err="1">
                <a:latin typeface="Montserrat SemiBold" panose="00000700000000000000" pitchFamily="2" charset="0"/>
              </a:rPr>
              <a:t>Morphir</a:t>
            </a:r>
            <a:endParaRPr lang="en-US" sz="2400" dirty="0">
              <a:latin typeface="Montserrat SemiBold" panose="00000700000000000000" pitchFamily="2" charset="0"/>
            </a:endParaRP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Elm</a:t>
            </a: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DSL</a:t>
            </a:r>
          </a:p>
          <a:p>
            <a:pPr>
              <a:spcAft>
                <a:spcPts val="600"/>
              </a:spcAft>
            </a:pPr>
            <a:endParaRPr lang="en-US" sz="2400" dirty="0">
              <a:latin typeface="+mn-lt"/>
            </a:endParaRPr>
          </a:p>
          <a:p>
            <a:pPr>
              <a:spcAft>
                <a:spcPts val="600"/>
              </a:spcAft>
            </a:pPr>
            <a:r>
              <a:rPr lang="en-US" sz="2400" dirty="0">
                <a:latin typeface="Montserrat SemiBold" panose="00000700000000000000" pitchFamily="2" charset="0"/>
              </a:rPr>
              <a:t>Open-source Community</a:t>
            </a: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Elm</a:t>
            </a: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Bosque</a:t>
            </a: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Legend</a:t>
            </a: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Scala</a:t>
            </a: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Rosetta</a:t>
            </a: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TypeScript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E1E6F12-BC4F-4982-8946-79FA12E46591}"/>
              </a:ext>
            </a:extLst>
          </p:cNvPr>
          <p:cNvGrpSpPr/>
          <p:nvPr/>
        </p:nvGrpSpPr>
        <p:grpSpPr>
          <a:xfrm>
            <a:off x="7370066" y="3365429"/>
            <a:ext cx="1875849" cy="763600"/>
            <a:chOff x="3547679" y="3661989"/>
            <a:chExt cx="2158115" cy="866628"/>
          </a:xfrm>
        </p:grpSpPr>
        <p:pic>
          <p:nvPicPr>
            <p:cNvPr id="9" name="Picture 8" descr="Goldman Sachs - Wikipedia">
              <a:extLst>
                <a:ext uri="{FF2B5EF4-FFF2-40B4-BE49-F238E27FC236}">
                  <a16:creationId xmlns:a16="http://schemas.microsoft.com/office/drawing/2014/main" id="{5A824E5A-6664-4A2E-91AD-70290B6972A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64406" y="3661989"/>
              <a:ext cx="641388" cy="6413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>
              <a:extLst>
                <a:ext uri="{FF2B5EF4-FFF2-40B4-BE49-F238E27FC236}">
                  <a16:creationId xmlns:a16="http://schemas.microsoft.com/office/drawing/2014/main" id="{E6E66A6B-F602-4202-A6AE-1486B4F7FD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7679" y="3831181"/>
              <a:ext cx="1969229" cy="6974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2A072900-8B74-45CF-A5D6-B8BE9F22F2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8022" y="1783259"/>
            <a:ext cx="2945340" cy="435675"/>
          </a:xfrm>
          <a:prstGeom prst="rect">
            <a:avLst/>
          </a:prstGeom>
        </p:spPr>
      </p:pic>
      <p:pic>
        <p:nvPicPr>
          <p:cNvPr id="12" name="Picture 10" descr="Regnosys">
            <a:extLst>
              <a:ext uri="{FF2B5EF4-FFF2-40B4-BE49-F238E27FC236}">
                <a16:creationId xmlns:a16="http://schemas.microsoft.com/office/drawing/2014/main" id="{E8151F6C-0EFD-4238-94E2-416CBFBC87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606" y="4735442"/>
            <a:ext cx="1618929" cy="326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8" descr="The F# Software Foundation Logo for F#">
            <a:extLst>
              <a:ext uri="{FF2B5EF4-FFF2-40B4-BE49-F238E27FC236}">
                <a16:creationId xmlns:a16="http://schemas.microsoft.com/office/drawing/2014/main" id="{D8AD7FD7-944A-4368-822B-4FE6AA4A6C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580640" y="4552088"/>
            <a:ext cx="693046" cy="693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DEA71DA9-E920-40B4-854E-64A5FBFC4210}"/>
              </a:ext>
            </a:extLst>
          </p:cNvPr>
          <p:cNvSpPr txBox="1"/>
          <p:nvPr/>
        </p:nvSpPr>
        <p:spPr>
          <a:xfrm>
            <a:off x="4498126" y="3485619"/>
            <a:ext cx="21985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i="0" dirty="0">
                <a:solidFill>
                  <a:srgbClr val="000000"/>
                </a:solidFill>
                <a:effectLst/>
                <a:latin typeface="Segoe UI" panose="020B0502040204020203" pitchFamily="34" charset="0"/>
              </a:rPr>
              <a:t>Bosque Programming Language</a:t>
            </a: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91D89888-748B-4B68-A676-6AAC93E9428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086085" y="3377897"/>
            <a:ext cx="738664" cy="738664"/>
          </a:xfrm>
          <a:prstGeom prst="rect">
            <a:avLst/>
          </a:prstGeom>
        </p:spPr>
      </p:pic>
      <p:pic>
        <p:nvPicPr>
          <p:cNvPr id="21" name="Picture 20" descr="Logo&#10;&#10;Description automatically generated">
            <a:extLst>
              <a:ext uri="{FF2B5EF4-FFF2-40B4-BE49-F238E27FC236}">
                <a16:creationId xmlns:a16="http://schemas.microsoft.com/office/drawing/2014/main" id="{0587C1AB-6A7F-4C30-9B44-E16F456CB41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19291" y="3448669"/>
            <a:ext cx="1457327" cy="597120"/>
          </a:xfrm>
          <a:prstGeom prst="rect">
            <a:avLst/>
          </a:prstGeom>
        </p:spPr>
      </p:pic>
      <p:pic>
        <p:nvPicPr>
          <p:cNvPr id="23" name="Picture 22" descr="Logo&#10;&#10;Description automatically generated">
            <a:extLst>
              <a:ext uri="{FF2B5EF4-FFF2-40B4-BE49-F238E27FC236}">
                <a16:creationId xmlns:a16="http://schemas.microsoft.com/office/drawing/2014/main" id="{8DD55746-FB1A-45C6-96D8-534E45DF49C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19910" y="4647518"/>
            <a:ext cx="1394960" cy="50218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5C80204-95F2-465E-8178-6E73D92E38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/>
          <a:srcRect/>
          <a:stretch/>
        </p:blipFill>
        <p:spPr bwMode="auto">
          <a:xfrm>
            <a:off x="9622791" y="4427696"/>
            <a:ext cx="2101330" cy="941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355DDCB6-BA47-496D-AA48-6CEBC604DC7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839844" y="4754473"/>
            <a:ext cx="1347788" cy="288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55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E1B28C-C8E0-4A2A-A22A-6279F6FB3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492" y="308841"/>
            <a:ext cx="11357841" cy="763600"/>
          </a:xfrm>
        </p:spPr>
        <p:txBody>
          <a:bodyPr/>
          <a:lstStyle/>
          <a:p>
            <a:r>
              <a:rPr lang="en-US" dirty="0"/>
              <a:t>Creation: Other Open-source Ideas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8D9D4C7B-1EFD-4E4F-BF2E-F71EF85A08D2}"/>
              </a:ext>
            </a:extLst>
          </p:cNvPr>
          <p:cNvSpPr txBox="1">
            <a:spLocks/>
          </p:cNvSpPr>
          <p:nvPr/>
        </p:nvSpPr>
        <p:spPr>
          <a:xfrm>
            <a:off x="415492" y="1585543"/>
            <a:ext cx="4334308" cy="34163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eaLnBrk="1" hangingPunct="1">
              <a:spcAft>
                <a:spcPts val="600"/>
              </a:spcAft>
              <a:defRPr sz="2400">
                <a:latin typeface="Montserrat SemiBold" panose="00000700000000000000" pitchFamily="2" charset="0"/>
              </a:defRPr>
            </a:lvl1pPr>
            <a:lvl2pPr eaLnBrk="1" hangingPunct="1"/>
            <a:lvl3pPr eaLnBrk="1" hangingPunct="1"/>
            <a:lvl4pPr eaLnBrk="1" hangingPunct="1"/>
            <a:lvl5pPr eaLnBrk="1" hangingPunct="1"/>
            <a:lvl6pPr eaLnBrk="1" hangingPunct="1"/>
            <a:lvl7pPr eaLnBrk="1" hangingPunct="1"/>
            <a:lvl8pPr eaLnBrk="1" hangingPunct="1"/>
            <a:lvl9pPr eaLnBrk="1" hangingPunct="1"/>
          </a:lstStyle>
          <a:p>
            <a:pPr>
              <a:spcAft>
                <a:spcPts val="1800"/>
              </a:spcAft>
            </a:pPr>
            <a:r>
              <a:rPr lang="en-US" sz="1600" dirty="0">
                <a:latin typeface="+mn-lt"/>
              </a:rPr>
              <a:t>SQL</a:t>
            </a:r>
          </a:p>
          <a:p>
            <a:pPr>
              <a:spcAft>
                <a:spcPts val="1800"/>
              </a:spcAft>
            </a:pPr>
            <a:r>
              <a:rPr lang="en-US" sz="1600" dirty="0" err="1">
                <a:latin typeface="+mn-lt"/>
              </a:rPr>
              <a:t>ETL</a:t>
            </a:r>
            <a:endParaRPr lang="en-US" sz="1600" dirty="0">
              <a:latin typeface="+mn-lt"/>
            </a:endParaRPr>
          </a:p>
          <a:p>
            <a:pPr>
              <a:spcAft>
                <a:spcPts val="1800"/>
              </a:spcAft>
            </a:pPr>
            <a:r>
              <a:rPr lang="en-US" sz="1600" dirty="0" err="1">
                <a:latin typeface="+mn-lt"/>
              </a:rPr>
              <a:t>DAGS</a:t>
            </a:r>
            <a:r>
              <a:rPr lang="en-US" sz="1600" dirty="0">
                <a:latin typeface="+mn-lt"/>
              </a:rPr>
              <a:t> </a:t>
            </a:r>
            <a:br>
              <a:rPr lang="en-US" sz="1600" dirty="0">
                <a:latin typeface="+mn-lt"/>
              </a:rPr>
            </a:br>
            <a:r>
              <a:rPr lang="en-US" sz="1600" dirty="0">
                <a:latin typeface="+mn-lt"/>
              </a:rPr>
              <a:t>(Spark, BEAM, Jet, etc.)</a:t>
            </a:r>
          </a:p>
          <a:p>
            <a:pPr>
              <a:spcAft>
                <a:spcPts val="1800"/>
              </a:spcAft>
            </a:pPr>
            <a:r>
              <a:rPr lang="en-US" sz="1600" dirty="0">
                <a:latin typeface="+mn-lt"/>
              </a:rPr>
              <a:t>F#/</a:t>
            </a:r>
            <a:r>
              <a:rPr lang="en-US" sz="1600" dirty="0" err="1">
                <a:latin typeface="+mn-lt"/>
              </a:rPr>
              <a:t>OCaml</a:t>
            </a:r>
            <a:endParaRPr lang="en-US" sz="1600" dirty="0">
              <a:latin typeface="+mn-lt"/>
            </a:endParaRPr>
          </a:p>
          <a:p>
            <a:pPr>
              <a:spcAft>
                <a:spcPts val="1800"/>
              </a:spcAft>
            </a:pPr>
            <a:r>
              <a:rPr lang="en-US" sz="1600" dirty="0">
                <a:latin typeface="+mn-lt"/>
              </a:rPr>
              <a:t>Rules engine DSLs</a:t>
            </a:r>
          </a:p>
          <a:p>
            <a:pPr>
              <a:spcAft>
                <a:spcPts val="1800"/>
              </a:spcAft>
            </a:pPr>
            <a:r>
              <a:rPr lang="en-US" sz="1600" dirty="0">
                <a:latin typeface="+mn-lt"/>
              </a:rPr>
              <a:t>Excel</a:t>
            </a:r>
          </a:p>
          <a:p>
            <a:pPr>
              <a:spcAft>
                <a:spcPts val="1800"/>
              </a:spcAft>
            </a:pPr>
            <a:r>
              <a:rPr lang="en-US" sz="1600" dirty="0">
                <a:latin typeface="+mn-lt"/>
              </a:rPr>
              <a:t>Low Code/No Code</a:t>
            </a:r>
          </a:p>
          <a:p>
            <a:pPr>
              <a:spcAft>
                <a:spcPts val="1800"/>
              </a:spcAft>
            </a:pPr>
            <a:r>
              <a:rPr lang="en-US" sz="1600" dirty="0">
                <a:latin typeface="+mn-lt"/>
              </a:rPr>
              <a:t>…</a:t>
            </a:r>
          </a:p>
        </p:txBody>
      </p:sp>
      <p:pic>
        <p:nvPicPr>
          <p:cNvPr id="9" name="Picture 8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4CBAB4ED-AC11-464B-BC2C-0F3F9F9DD2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0087" y="1585542"/>
            <a:ext cx="8536722" cy="350715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A836CA1-4AD3-432A-8283-B9F25AABD48E}"/>
              </a:ext>
            </a:extLst>
          </p:cNvPr>
          <p:cNvSpPr txBox="1"/>
          <p:nvPr/>
        </p:nvSpPr>
        <p:spPr>
          <a:xfrm>
            <a:off x="415492" y="5514943"/>
            <a:ext cx="1135784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000" dirty="0">
                <a:latin typeface="Montserrat SemiBold" panose="00000700000000000000" pitchFamily="2" charset="0"/>
              </a:rPr>
              <a:t>There’s business logic in all of these.  If we can extract it, we can do great things.</a:t>
            </a:r>
          </a:p>
        </p:txBody>
      </p:sp>
    </p:spTree>
    <p:extLst>
      <p:ext uri="{BB962C8B-B14F-4D97-AF65-F5344CB8AC3E}">
        <p14:creationId xmlns:p14="http://schemas.microsoft.com/office/powerpoint/2010/main" val="1551671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17FD0-A161-4D0D-BF3D-62067F7A52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492" y="308841"/>
            <a:ext cx="2611797" cy="2227882"/>
          </a:xfrm>
        </p:spPr>
        <p:txBody>
          <a:bodyPr/>
          <a:lstStyle/>
          <a:p>
            <a:r>
              <a:rPr lang="en-US" dirty="0"/>
              <a:t>Quality: </a:t>
            </a:r>
            <a:br>
              <a:rPr lang="en-US" dirty="0"/>
            </a:br>
            <a:r>
              <a:rPr lang="en-US" dirty="0"/>
              <a:t>Interactive </a:t>
            </a:r>
            <a:br>
              <a:rPr lang="en-US" dirty="0"/>
            </a:br>
            <a:r>
              <a:rPr lang="en-US" dirty="0"/>
              <a:t>Tools</a:t>
            </a:r>
          </a:p>
        </p:txBody>
      </p:sp>
      <p:pic>
        <p:nvPicPr>
          <p:cNvPr id="6" name="slide 14">
            <a:hlinkClick r:id="" action="ppaction://media"/>
            <a:extLst>
              <a:ext uri="{FF2B5EF4-FFF2-40B4-BE49-F238E27FC236}">
                <a16:creationId xmlns:a16="http://schemas.microsoft.com/office/drawing/2014/main" id="{11CBBAC3-C0C7-4C09-82A7-8F1671E9DED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8019" r="8659"/>
          <a:stretch/>
        </p:blipFill>
        <p:spPr>
          <a:xfrm>
            <a:off x="3027289" y="192007"/>
            <a:ext cx="8746044" cy="590440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C22ED67C-04C7-4D01-A65B-BCA4C5186194}"/>
              </a:ext>
            </a:extLst>
          </p:cNvPr>
          <p:cNvSpPr/>
          <p:nvPr/>
        </p:nvSpPr>
        <p:spPr>
          <a:xfrm>
            <a:off x="3027289" y="192007"/>
            <a:ext cx="8746044" cy="5904404"/>
          </a:xfrm>
          <a:prstGeom prst="rect">
            <a:avLst/>
          </a:prstGeom>
          <a:noFill/>
          <a:ln w="50800">
            <a:solidFill>
              <a:srgbClr val="00B5E2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24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49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lide 15">
            <a:hlinkClick r:id="" action="ppaction://media"/>
            <a:extLst>
              <a:ext uri="{FF2B5EF4-FFF2-40B4-BE49-F238E27FC236}">
                <a16:creationId xmlns:a16="http://schemas.microsoft.com/office/drawing/2014/main" id="{A27258D1-A6DA-442A-8E85-83EFFF658D8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27288" y="192006"/>
            <a:ext cx="8746043" cy="590813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8BE454-9BD7-485C-A760-0222554AF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Knowledge: </a:t>
            </a:r>
            <a:br>
              <a:rPr lang="en-US" dirty="0"/>
            </a:br>
            <a:r>
              <a:rPr lang="en-US" dirty="0"/>
              <a:t>Audit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3BCDF8A-AF18-443E-8590-01DD686D4B7B}"/>
              </a:ext>
            </a:extLst>
          </p:cNvPr>
          <p:cNvSpPr txBox="1"/>
          <p:nvPr/>
        </p:nvSpPr>
        <p:spPr>
          <a:xfrm>
            <a:off x="415492" y="1472876"/>
            <a:ext cx="21166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buClr>
                <a:srgbClr val="00B5E2"/>
              </a:buClr>
              <a:buSzPts val="2700"/>
            </a:pPr>
            <a:r>
              <a:rPr lang="en-US" sz="1600" dirty="0">
                <a:solidFill>
                  <a:srgbClr val="111111"/>
                </a:solidFill>
                <a:latin typeface="+mn-lt"/>
              </a:rPr>
              <a:t>Why’d it do that?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8594665-38FF-4AD8-92FE-C69D7F629C4A}"/>
              </a:ext>
            </a:extLst>
          </p:cNvPr>
          <p:cNvSpPr/>
          <p:nvPr/>
        </p:nvSpPr>
        <p:spPr>
          <a:xfrm>
            <a:off x="3027289" y="192007"/>
            <a:ext cx="8746044" cy="5904404"/>
          </a:xfrm>
          <a:prstGeom prst="rect">
            <a:avLst/>
          </a:prstGeom>
          <a:noFill/>
          <a:ln w="50800">
            <a:solidFill>
              <a:srgbClr val="00B5E2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42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99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44C7AC1-66FD-4D29-A8FD-CD0B66FFB411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-5" t="-2" r="65366" b="39086"/>
          <a:stretch/>
        </p:blipFill>
        <p:spPr>
          <a:xfrm>
            <a:off x="464820" y="848520"/>
            <a:ext cx="2743200" cy="329184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098EC39-9C27-4DFE-9E3C-961D41E015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315" t="54099" r="22698" b="3145"/>
          <a:stretch/>
        </p:blipFill>
        <p:spPr>
          <a:xfrm>
            <a:off x="4767942" y="3771900"/>
            <a:ext cx="1820637" cy="231049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04A2C2B-0810-4607-A38D-4412C6A1C69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15" t="51227" r="45995"/>
          <a:stretch/>
        </p:blipFill>
        <p:spPr>
          <a:xfrm>
            <a:off x="457200" y="3616780"/>
            <a:ext cx="4286250" cy="263561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9232816-6A3D-43E0-B25E-FBFE3270E3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7200" t="51681" r="225"/>
          <a:stretch/>
        </p:blipFill>
        <p:spPr>
          <a:xfrm>
            <a:off x="6580414" y="3641271"/>
            <a:ext cx="1787979" cy="261112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BF1A1DA-4A75-46F9-936F-0703C11A0E2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451" t="23428" r="-86" b="46053"/>
          <a:stretch/>
        </p:blipFill>
        <p:spPr>
          <a:xfrm>
            <a:off x="3273878" y="2274205"/>
            <a:ext cx="5119008" cy="164918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58CCF0F-BE7D-4831-B3E1-3147BA874ED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657" t="-1501" r="4553" b="75364"/>
          <a:stretch/>
        </p:blipFill>
        <p:spPr>
          <a:xfrm>
            <a:off x="3290206" y="927098"/>
            <a:ext cx="4735287" cy="14124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E0C1A0-E5D1-48A8-8C15-9ABC24FDE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Knowledge: Pure Business Logic</a:t>
            </a:r>
          </a:p>
        </p:txBody>
      </p:sp>
    </p:spTree>
    <p:extLst>
      <p:ext uri="{BB962C8B-B14F-4D97-AF65-F5344CB8AC3E}">
        <p14:creationId xmlns:p14="http://schemas.microsoft.com/office/powerpoint/2010/main" val="17125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F86EC-E9FA-485E-ADD1-02624602BB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Anti-knowledge: Impure Business Logic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FAD3F44-F599-409A-8D56-2019E5BECB90}"/>
              </a:ext>
            </a:extLst>
          </p:cNvPr>
          <p:cNvPicPr>
            <a:picLocks/>
          </p:cNvPicPr>
          <p:nvPr/>
        </p:nvPicPr>
        <p:blipFill rotWithShape="1">
          <a:blip r:embed="rId3"/>
          <a:srcRect l="-5" t="-2" r="65366" b="39086"/>
          <a:stretch/>
        </p:blipFill>
        <p:spPr>
          <a:xfrm>
            <a:off x="4664390" y="2201251"/>
            <a:ext cx="1893135" cy="176455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22FCC96-95B6-42EC-89A3-4D58D62884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4315" t="54099" r="22698" b="3145"/>
          <a:stretch/>
        </p:blipFill>
        <p:spPr>
          <a:xfrm>
            <a:off x="1198995" y="3521049"/>
            <a:ext cx="1734774" cy="22015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6FAE685-4A16-4FF5-A8C3-7F9771CD27B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15" t="51227" r="45995"/>
          <a:stretch/>
        </p:blipFill>
        <p:spPr>
          <a:xfrm>
            <a:off x="584061" y="1194844"/>
            <a:ext cx="2494398" cy="153380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F5089F9-8915-4EDF-9BB6-7D034031577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7200" t="51681" r="225"/>
          <a:stretch/>
        </p:blipFill>
        <p:spPr>
          <a:xfrm>
            <a:off x="8517953" y="1313106"/>
            <a:ext cx="1530781" cy="223551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FADDB0A-835E-43EB-B246-AD0846D02A9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451" t="23428" r="-86" b="46053"/>
          <a:stretch/>
        </p:blipFill>
        <p:spPr>
          <a:xfrm>
            <a:off x="7957357" y="4134092"/>
            <a:ext cx="3404507" cy="109682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6A74E73-76C3-4AA0-A350-3E26591EE0F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657" t="-1501" r="4553" b="75364"/>
          <a:stretch/>
        </p:blipFill>
        <p:spPr>
          <a:xfrm>
            <a:off x="4100164" y="4970785"/>
            <a:ext cx="2964616" cy="884272"/>
          </a:xfrm>
          <a:prstGeom prst="rect">
            <a:avLst/>
          </a:prstGeom>
        </p:spPr>
      </p:pic>
      <p:sp>
        <p:nvSpPr>
          <p:cNvPr id="12" name="Flowchart: Magnetic Disk 11">
            <a:extLst>
              <a:ext uri="{FF2B5EF4-FFF2-40B4-BE49-F238E27FC236}">
                <a16:creationId xmlns:a16="http://schemas.microsoft.com/office/drawing/2014/main" id="{83DE9258-C136-4EBF-92CD-BC939461AFB6}"/>
              </a:ext>
            </a:extLst>
          </p:cNvPr>
          <p:cNvSpPr/>
          <p:nvPr/>
        </p:nvSpPr>
        <p:spPr>
          <a:xfrm>
            <a:off x="8353767" y="1180289"/>
            <a:ext cx="1754693" cy="2501150"/>
          </a:xfrm>
          <a:prstGeom prst="flowChartMagneticDisk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9525" cap="flat" cmpd="sng" algn="ctr">
            <a:solidFill>
              <a:schemeClr val="accent5">
                <a:alpha val="38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lowchart: Magnetic Disk 12">
            <a:extLst>
              <a:ext uri="{FF2B5EF4-FFF2-40B4-BE49-F238E27FC236}">
                <a16:creationId xmlns:a16="http://schemas.microsoft.com/office/drawing/2014/main" id="{1C02D8E2-7F0A-4E13-8CB5-6C325AFA51F1}"/>
              </a:ext>
            </a:extLst>
          </p:cNvPr>
          <p:cNvSpPr/>
          <p:nvPr/>
        </p:nvSpPr>
        <p:spPr>
          <a:xfrm>
            <a:off x="1212978" y="3083527"/>
            <a:ext cx="1734774" cy="3021998"/>
          </a:xfrm>
          <a:prstGeom prst="flowChartMagneticDisk">
            <a:avLst/>
          </a:prstGeom>
          <a:solidFill>
            <a:schemeClr val="accent4">
              <a:lumMod val="40000"/>
              <a:lumOff val="60000"/>
              <a:alpha val="25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1BE41B9-4DF2-4C24-9046-BED89D1BCADC}"/>
              </a:ext>
            </a:extLst>
          </p:cNvPr>
          <p:cNvSpPr/>
          <p:nvPr/>
        </p:nvSpPr>
        <p:spPr>
          <a:xfrm>
            <a:off x="7819299" y="4008863"/>
            <a:ext cx="3634087" cy="1404058"/>
          </a:xfrm>
          <a:prstGeom prst="roundRect">
            <a:avLst/>
          </a:prstGeom>
          <a:solidFill>
            <a:schemeClr val="accent6">
              <a:alpha val="36000"/>
            </a:schemeClr>
          </a:solidFill>
          <a:ln>
            <a:solidFill>
              <a:schemeClr val="accent6">
                <a:shade val="50000"/>
                <a:alpha val="34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croll: Vertical 14">
            <a:extLst>
              <a:ext uri="{FF2B5EF4-FFF2-40B4-BE49-F238E27FC236}">
                <a16:creationId xmlns:a16="http://schemas.microsoft.com/office/drawing/2014/main" id="{0B1406C7-07B9-4727-91A1-F61AA71CDC57}"/>
              </a:ext>
            </a:extLst>
          </p:cNvPr>
          <p:cNvSpPr/>
          <p:nvPr/>
        </p:nvSpPr>
        <p:spPr>
          <a:xfrm>
            <a:off x="4237871" y="1839244"/>
            <a:ext cx="2689202" cy="2220686"/>
          </a:xfrm>
          <a:prstGeom prst="verticalScroll">
            <a:avLst/>
          </a:prstGeom>
          <a:solidFill>
            <a:schemeClr val="accent1"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1502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FF8D1-4B6C-476F-936F-BE9DB9E8E6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Knowledge: Pure Business Logic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D26D220-93AE-45CD-8180-745A1E10F3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3269" y="1167587"/>
            <a:ext cx="5161410" cy="4901374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3550728-83FF-4936-A676-4BEDB64785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146" y="1712687"/>
            <a:ext cx="3226872" cy="344064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2E060FF-89D5-4FC6-B532-4106F10CEB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2431" y="1285191"/>
            <a:ext cx="2606357" cy="153619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3EB0550-F8F4-4F02-9AA3-04E7D866C3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29537" y="4036612"/>
            <a:ext cx="2866733" cy="186215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93E0A0D8-C3A4-44A8-96A3-CCC396F0F830}"/>
              </a:ext>
            </a:extLst>
          </p:cNvPr>
          <p:cNvGrpSpPr/>
          <p:nvPr/>
        </p:nvGrpSpPr>
        <p:grpSpPr>
          <a:xfrm>
            <a:off x="5280144" y="2687478"/>
            <a:ext cx="927016" cy="1483044"/>
            <a:chOff x="-1826015" y="-1236062"/>
            <a:chExt cx="1065561" cy="1704689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6CB92DDF-7F6E-40B7-8104-49F1DAF2ECED}"/>
                </a:ext>
              </a:extLst>
            </p:cNvPr>
            <p:cNvSpPr/>
            <p:nvPr/>
          </p:nvSpPr>
          <p:spPr>
            <a:xfrm>
              <a:off x="-1826015" y="-422436"/>
              <a:ext cx="789050" cy="891063"/>
            </a:xfrm>
            <a:custGeom>
              <a:avLst/>
              <a:gdLst>
                <a:gd name="connsiteX0" fmla="*/ 0 w 789050"/>
                <a:gd name="connsiteY0" fmla="*/ 384715 h 891063"/>
                <a:gd name="connsiteX1" fmla="*/ 1238 w 789050"/>
                <a:gd name="connsiteY1" fmla="*/ 891064 h 891063"/>
                <a:gd name="connsiteX2" fmla="*/ 789051 w 789050"/>
                <a:gd name="connsiteY2" fmla="*/ 259366 h 891063"/>
                <a:gd name="connsiteX3" fmla="*/ 476822 w 789050"/>
                <a:gd name="connsiteY3" fmla="*/ 0 h 891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9050" h="891063">
                  <a:moveTo>
                    <a:pt x="0" y="384715"/>
                  </a:moveTo>
                  <a:lnTo>
                    <a:pt x="1238" y="891064"/>
                  </a:lnTo>
                  <a:lnTo>
                    <a:pt x="789051" y="259366"/>
                  </a:lnTo>
                  <a:lnTo>
                    <a:pt x="476822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E605E23-8B8C-4F85-BAF4-61D7E6E8D966}"/>
                </a:ext>
              </a:extLst>
            </p:cNvPr>
            <p:cNvSpPr/>
            <p:nvPr/>
          </p:nvSpPr>
          <p:spPr>
            <a:xfrm>
              <a:off x="-1826015" y="-1236062"/>
              <a:ext cx="1065561" cy="1109852"/>
            </a:xfrm>
            <a:custGeom>
              <a:avLst/>
              <a:gdLst>
                <a:gd name="connsiteX0" fmla="*/ 0 w 1065561"/>
                <a:gd name="connsiteY0" fmla="*/ 0 h 1109852"/>
                <a:gd name="connsiteX1" fmla="*/ 1065562 w 1065561"/>
                <a:gd name="connsiteY1" fmla="*/ 855440 h 1109852"/>
                <a:gd name="connsiteX2" fmla="*/ 744760 w 1065561"/>
                <a:gd name="connsiteY2" fmla="*/ 1109853 h 1109852"/>
                <a:gd name="connsiteX3" fmla="*/ 0 w 1065561"/>
                <a:gd name="connsiteY3" fmla="*/ 512540 h 110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5561" h="1109852">
                  <a:moveTo>
                    <a:pt x="0" y="0"/>
                  </a:moveTo>
                  <a:lnTo>
                    <a:pt x="1065562" y="855440"/>
                  </a:lnTo>
                  <a:lnTo>
                    <a:pt x="744760" y="1109853"/>
                  </a:lnTo>
                  <a:lnTo>
                    <a:pt x="0" y="51254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39744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375AD0-36A1-4D50-99B5-1C19C8A459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Quality &amp; Knowledge</a:t>
            </a:r>
          </a:p>
        </p:txBody>
      </p:sp>
      <p:pic>
        <p:nvPicPr>
          <p:cNvPr id="11" name="Picture 10" descr="Text&#10;&#10;Description automatically generated">
            <a:extLst>
              <a:ext uri="{FF2B5EF4-FFF2-40B4-BE49-F238E27FC236}">
                <a16:creationId xmlns:a16="http://schemas.microsoft.com/office/drawing/2014/main" id="{3249B728-6648-422D-B208-6A020D7C7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6561" y="5250012"/>
            <a:ext cx="1446857" cy="624934"/>
          </a:xfrm>
          <a:prstGeom prst="rect">
            <a:avLst/>
          </a:prstGeom>
        </p:spPr>
      </p:pic>
      <p:pic>
        <p:nvPicPr>
          <p:cNvPr id="15" name="Picture 10">
            <a:extLst>
              <a:ext uri="{FF2B5EF4-FFF2-40B4-BE49-F238E27FC236}">
                <a16:creationId xmlns:a16="http://schemas.microsoft.com/office/drawing/2014/main" id="{7DCA33F3-BE6C-413E-9AEB-92E1A2747B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198" y="4564963"/>
            <a:ext cx="1211368" cy="353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557E060E-E860-44EE-9E42-A6B619D2CA29}"/>
              </a:ext>
            </a:extLst>
          </p:cNvPr>
          <p:cNvSpPr txBox="1">
            <a:spLocks/>
          </p:cNvSpPr>
          <p:nvPr/>
        </p:nvSpPr>
        <p:spPr>
          <a:xfrm>
            <a:off x="415492" y="1072795"/>
            <a:ext cx="7315200" cy="5020683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600"/>
              </a:spcAft>
              <a:buSzPts val="1500"/>
            </a:pPr>
            <a:r>
              <a:rPr lang="en-US" sz="2400" dirty="0">
                <a:latin typeface="Montserrat SemiBold" panose="00000700000000000000" pitchFamily="2" charset="0"/>
              </a:rPr>
              <a:t>Core </a:t>
            </a:r>
            <a:r>
              <a:rPr lang="en-US" sz="2400" dirty="0" err="1">
                <a:latin typeface="Montserrat SemiBold" panose="00000700000000000000" pitchFamily="2" charset="0"/>
              </a:rPr>
              <a:t>Morphir</a:t>
            </a:r>
            <a:endParaRPr lang="en-US" sz="2400" dirty="0">
              <a:latin typeface="Montserrat SemiBold" panose="00000700000000000000" pitchFamily="2" charset="0"/>
            </a:endParaRP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100% Pure business logic</a:t>
            </a: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Insight </a:t>
            </a: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Test</a:t>
            </a: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Audit</a:t>
            </a: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Graph</a:t>
            </a:r>
          </a:p>
          <a:p>
            <a:pPr>
              <a:spcAft>
                <a:spcPts val="600"/>
              </a:spcAft>
            </a:pPr>
            <a:endParaRPr lang="en-US" sz="2400" dirty="0">
              <a:latin typeface="+mn-lt"/>
            </a:endParaRPr>
          </a:p>
          <a:p>
            <a:pPr>
              <a:spcAft>
                <a:spcPts val="600"/>
              </a:spcAft>
            </a:pPr>
            <a:r>
              <a:rPr lang="en-US" sz="2400" dirty="0">
                <a:latin typeface="Montserrat SemiBold" panose="00000700000000000000" pitchFamily="2" charset="0"/>
              </a:rPr>
              <a:t>Open-source Community</a:t>
            </a: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Elm/functional compiler</a:t>
            </a: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Bosque verification</a:t>
            </a: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Legend/</a:t>
            </a:r>
            <a:r>
              <a:rPr lang="en-US" sz="2000" dirty="0" err="1">
                <a:latin typeface="+mn-lt"/>
              </a:rPr>
              <a:t>Morphir</a:t>
            </a:r>
            <a:r>
              <a:rPr lang="en-US" sz="2000" dirty="0">
                <a:latin typeface="+mn-lt"/>
              </a:rPr>
              <a:t>/Bosque integration project</a:t>
            </a: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 err="1">
                <a:latin typeface="+mn-lt"/>
              </a:rPr>
              <a:t>POPL</a:t>
            </a:r>
            <a:r>
              <a:rPr lang="en-US" sz="2000" dirty="0">
                <a:latin typeface="+mn-lt"/>
              </a:rPr>
              <a:t> 2022 Conference and Paper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A468FAB-EEE2-40DF-B62C-B107F0E331CA}"/>
              </a:ext>
            </a:extLst>
          </p:cNvPr>
          <p:cNvGrpSpPr/>
          <p:nvPr/>
        </p:nvGrpSpPr>
        <p:grpSpPr>
          <a:xfrm>
            <a:off x="9721402" y="3470727"/>
            <a:ext cx="1617175" cy="658302"/>
            <a:chOff x="3547679" y="3661989"/>
            <a:chExt cx="2158115" cy="866628"/>
          </a:xfrm>
        </p:grpSpPr>
        <p:pic>
          <p:nvPicPr>
            <p:cNvPr id="18" name="Picture 17" descr="Goldman Sachs - Wikipedia">
              <a:extLst>
                <a:ext uri="{FF2B5EF4-FFF2-40B4-BE49-F238E27FC236}">
                  <a16:creationId xmlns:a16="http://schemas.microsoft.com/office/drawing/2014/main" id="{D52D91F7-6972-4B24-8285-35075C32951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64406" y="3661989"/>
              <a:ext cx="641388" cy="6413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4">
              <a:extLst>
                <a:ext uri="{FF2B5EF4-FFF2-40B4-BE49-F238E27FC236}">
                  <a16:creationId xmlns:a16="http://schemas.microsoft.com/office/drawing/2014/main" id="{3595C821-F391-400D-A62C-464979646E3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7679" y="3831181"/>
              <a:ext cx="1969229" cy="6974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2CE125DC-6577-4F59-9A21-5E4FE1C39C3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12615" y="2001097"/>
            <a:ext cx="2945340" cy="435675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A428C63-D8BF-4D5C-9840-107CEBD34632}"/>
              </a:ext>
            </a:extLst>
          </p:cNvPr>
          <p:cNvSpPr txBox="1"/>
          <p:nvPr/>
        </p:nvSpPr>
        <p:spPr>
          <a:xfrm>
            <a:off x="7649404" y="3566701"/>
            <a:ext cx="138295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i="0" dirty="0">
                <a:solidFill>
                  <a:srgbClr val="000000"/>
                </a:solidFill>
                <a:effectLst/>
                <a:latin typeface="Segoe UI" panose="020B0502040204020203" pitchFamily="34" charset="0"/>
              </a:rPr>
              <a:t>Bosque </a:t>
            </a:r>
            <a:br>
              <a:rPr lang="en-US" b="1" i="0" dirty="0">
                <a:solidFill>
                  <a:srgbClr val="000000"/>
                </a:solidFill>
                <a:effectLst/>
                <a:latin typeface="Segoe UI" panose="020B0502040204020203" pitchFamily="34" charset="0"/>
              </a:rPr>
            </a:br>
            <a:r>
              <a:rPr lang="en-US" b="1" i="0" dirty="0">
                <a:solidFill>
                  <a:srgbClr val="000000"/>
                </a:solidFill>
                <a:effectLst/>
                <a:latin typeface="Segoe UI" panose="020B0502040204020203" pitchFamily="34" charset="0"/>
              </a:rPr>
              <a:t>Programming Language</a:t>
            </a:r>
          </a:p>
        </p:txBody>
      </p:sp>
      <p:pic>
        <p:nvPicPr>
          <p:cNvPr id="26" name="Graphic 25">
            <a:extLst>
              <a:ext uri="{FF2B5EF4-FFF2-40B4-BE49-F238E27FC236}">
                <a16:creationId xmlns:a16="http://schemas.microsoft.com/office/drawing/2014/main" id="{428799B0-E636-4C93-BA89-6CE748D071A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077148" y="5306593"/>
            <a:ext cx="527468" cy="52746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D6BCDEC-78A9-498D-AA2A-25476EFBF4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/>
          <a:srcRect/>
          <a:stretch/>
        </p:blipFill>
        <p:spPr bwMode="auto">
          <a:xfrm>
            <a:off x="9506242" y="4319949"/>
            <a:ext cx="1905953" cy="854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7608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1034B5A2-3B3A-4CB2-BF06-6C4E1CF022AE}"/>
              </a:ext>
            </a:extLst>
          </p:cNvPr>
          <p:cNvGrpSpPr/>
          <p:nvPr/>
        </p:nvGrpSpPr>
        <p:grpSpPr>
          <a:xfrm>
            <a:off x="4885447" y="299316"/>
            <a:ext cx="2417931" cy="977825"/>
            <a:chOff x="415492" y="308841"/>
            <a:chExt cx="3003887" cy="1214788"/>
          </a:xfrm>
        </p:grpSpPr>
        <p:pic>
          <p:nvPicPr>
            <p:cNvPr id="5" name="Picture 4" descr="Logo, company name&#10;&#10;Description automatically generated">
              <a:extLst>
                <a:ext uri="{FF2B5EF4-FFF2-40B4-BE49-F238E27FC236}">
                  <a16:creationId xmlns:a16="http://schemas.microsoft.com/office/drawing/2014/main" id="{F29952FC-F661-4F4E-A88A-EAEA9F740C2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5492" y="308841"/>
              <a:ext cx="3003887" cy="1024659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9400B38-2A7F-434D-8BBC-662815115769}"/>
                </a:ext>
              </a:extLst>
            </p:cNvPr>
            <p:cNvSpPr txBox="1"/>
            <p:nvPr/>
          </p:nvSpPr>
          <p:spPr>
            <a:xfrm>
              <a:off x="1400175" y="950085"/>
              <a:ext cx="1733549" cy="573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rgbClr val="00A3E1"/>
                  </a:solidFill>
                  <a:latin typeface="+mn-lt"/>
                </a:rPr>
                <a:t>project</a:t>
              </a:r>
            </a:p>
          </p:txBody>
        </p:sp>
      </p:grpSp>
      <p:pic>
        <p:nvPicPr>
          <p:cNvPr id="11" name="Graphic 10">
            <a:extLst>
              <a:ext uri="{FF2B5EF4-FFF2-40B4-BE49-F238E27FC236}">
                <a16:creationId xmlns:a16="http://schemas.microsoft.com/office/drawing/2014/main" id="{2C16DBDE-1DDF-4D28-A179-FA5B940094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3358" y="872742"/>
            <a:ext cx="3003887" cy="750972"/>
          </a:xfrm>
          <a:prstGeom prst="rect">
            <a:avLst/>
          </a:prstGeom>
        </p:spPr>
      </p:pic>
      <p:pic>
        <p:nvPicPr>
          <p:cNvPr id="13" name="Picture 12" descr="Text&#10;&#10;Description automatically generated">
            <a:extLst>
              <a:ext uri="{FF2B5EF4-FFF2-40B4-BE49-F238E27FC236}">
                <a16:creationId xmlns:a16="http://schemas.microsoft.com/office/drawing/2014/main" id="{0DCEA20C-8804-4901-83B6-1E50C4EF31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38428" y="790429"/>
            <a:ext cx="2119810" cy="915598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50E72963-308B-4419-B657-C68ED6CEE1BC}"/>
              </a:ext>
            </a:extLst>
          </p:cNvPr>
          <p:cNvGrpSpPr/>
          <p:nvPr/>
        </p:nvGrpSpPr>
        <p:grpSpPr>
          <a:xfrm>
            <a:off x="4994036" y="1354759"/>
            <a:ext cx="2200753" cy="880572"/>
            <a:chOff x="4604492" y="2129873"/>
            <a:chExt cx="2459709" cy="984186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A0EA4D2-332F-49B5-BD45-F68046AA497E}"/>
                </a:ext>
              </a:extLst>
            </p:cNvPr>
            <p:cNvSpPr/>
            <p:nvPr/>
          </p:nvSpPr>
          <p:spPr>
            <a:xfrm>
              <a:off x="5410778" y="2129873"/>
              <a:ext cx="1653423" cy="984186"/>
            </a:xfrm>
            <a:prstGeom prst="rect">
              <a:avLst/>
            </a:prstGeom>
          </p:spPr>
          <p:txBody>
            <a:bodyPr wrap="square" anchor="b" anchorCtr="0">
              <a:noAutofit/>
            </a:bodyPr>
            <a:lstStyle/>
            <a:p>
              <a:pPr fontAlgn="base"/>
              <a:r>
                <a:rPr lang="en-US" sz="1200" b="1" dirty="0">
                  <a:solidFill>
                    <a:schemeClr val="accent1"/>
                  </a:solidFill>
                  <a:latin typeface="+mn-lt"/>
                </a:rPr>
                <a:t>Stephen </a:t>
              </a:r>
              <a:br>
                <a:rPr lang="en-US" sz="1200" b="1" dirty="0">
                  <a:solidFill>
                    <a:schemeClr val="accent1"/>
                  </a:solidFill>
                  <a:latin typeface="+mn-lt"/>
                </a:rPr>
              </a:br>
              <a:r>
                <a:rPr lang="en-US" sz="1200" b="1" dirty="0" err="1">
                  <a:solidFill>
                    <a:schemeClr val="accent1"/>
                  </a:solidFill>
                  <a:latin typeface="+mn-lt"/>
                </a:rPr>
                <a:t>Goldbaum</a:t>
              </a:r>
              <a:endParaRPr lang="en-US" sz="1200" b="1" dirty="0">
                <a:solidFill>
                  <a:schemeClr val="accent1"/>
                </a:solidFill>
                <a:latin typeface="+mn-lt"/>
              </a:endParaRPr>
            </a:p>
            <a:p>
              <a:pPr fontAlgn="base"/>
              <a:r>
                <a:rPr lang="en-US" sz="1100" b="1" dirty="0">
                  <a:solidFill>
                    <a:schemeClr val="accent2"/>
                  </a:solidFill>
                  <a:latin typeface="+mn-lt"/>
                </a:rPr>
                <a:t>Morgan Stanley</a:t>
              </a:r>
              <a:br>
                <a:rPr lang="en-US" sz="1100" dirty="0">
                  <a:solidFill>
                    <a:schemeClr val="accent2"/>
                  </a:solidFill>
                  <a:latin typeface="+mn-lt"/>
                </a:rPr>
              </a:br>
              <a:r>
                <a:rPr lang="en-US" sz="1100" dirty="0">
                  <a:solidFill>
                    <a:schemeClr val="accent2"/>
                  </a:solidFill>
                  <a:latin typeface="+mn-lt"/>
                </a:rPr>
                <a:t>Executive Director</a:t>
              </a:r>
              <a:endParaRPr lang="en-US" sz="1050" b="0" i="0" dirty="0"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4B2C733E-F360-47F1-8077-925B4CDA454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/>
          </p:blipFill>
          <p:spPr>
            <a:xfrm>
              <a:off x="4604492" y="2129873"/>
              <a:ext cx="787349" cy="984186"/>
            </a:xfrm>
            <a:prstGeom prst="rect">
              <a:avLst/>
            </a:prstGeom>
          </p:spPr>
        </p:pic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7E456118-082C-4F35-8AEB-87E46DD171A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17298" y="4054505"/>
            <a:ext cx="4140336" cy="213685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DE12EEE-3A21-4DFF-898E-EE4E4740D1B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31191" y="2320279"/>
            <a:ext cx="3863902" cy="191925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FAE24E2-6F92-4B6F-A3DD-6B902370DBD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31191" y="4272531"/>
            <a:ext cx="3722054" cy="191552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03950811-7116-4E71-BAB2-E2750F3CB64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17298" y="2303424"/>
            <a:ext cx="4158101" cy="1678025"/>
          </a:xfrm>
          <a:prstGeom prst="rect">
            <a:avLst/>
          </a:prstGeom>
        </p:spPr>
      </p:pic>
      <p:pic>
        <p:nvPicPr>
          <p:cNvPr id="22" name="Graphic 21" descr="Group with solid fill">
            <a:extLst>
              <a:ext uri="{FF2B5EF4-FFF2-40B4-BE49-F238E27FC236}">
                <a16:creationId xmlns:a16="http://schemas.microsoft.com/office/drawing/2014/main" id="{7EBEE627-1390-4DB0-8365-7F52D2D011D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448664" y="2828240"/>
            <a:ext cx="971812" cy="97181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BE1541F-F0DB-4874-BD3F-0D6E526B235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550269" y="3739290"/>
            <a:ext cx="1088287" cy="636425"/>
          </a:xfrm>
          <a:prstGeom prst="rect">
            <a:avLst/>
          </a:prstGeom>
          <a:ln w="15875">
            <a:solidFill>
              <a:srgbClr val="FFC000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innerShdw blurRad="63500" dist="50800" dir="2700000">
              <a:prstClr val="black">
                <a:alpha val="5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3019722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8D204AFD-B86D-4E3A-B4E1-D968CDC85D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6051" y="1675421"/>
            <a:ext cx="8536722" cy="350715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A994D4F-3C38-498C-BD3D-57510BEB6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Integration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9610364-2C4F-466E-B3AA-397A8091A6B8}"/>
              </a:ext>
            </a:extLst>
          </p:cNvPr>
          <p:cNvSpPr txBox="1"/>
          <p:nvPr/>
        </p:nvSpPr>
        <p:spPr>
          <a:xfrm>
            <a:off x="4978737" y="1675421"/>
            <a:ext cx="22313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>
              <a:buClr>
                <a:srgbClr val="00B5E2"/>
              </a:buClr>
              <a:buSzPts val="2700"/>
            </a:pPr>
            <a:r>
              <a:rPr lang="en-US" sz="1600" dirty="0">
                <a:solidFill>
                  <a:srgbClr val="111111"/>
                </a:solidFill>
                <a:latin typeface="+mn-lt"/>
              </a:rPr>
              <a:t>Data Dictionary</a:t>
            </a:r>
          </a:p>
        </p:txBody>
      </p:sp>
      <p:sp>
        <p:nvSpPr>
          <p:cNvPr id="36" name="Graphic 16" descr="Arrow Down outline">
            <a:extLst>
              <a:ext uri="{FF2B5EF4-FFF2-40B4-BE49-F238E27FC236}">
                <a16:creationId xmlns:a16="http://schemas.microsoft.com/office/drawing/2014/main" id="{714D0DFE-C780-482B-B339-FD5611B8F4ED}"/>
              </a:ext>
            </a:extLst>
          </p:cNvPr>
          <p:cNvSpPr/>
          <p:nvPr/>
        </p:nvSpPr>
        <p:spPr>
          <a:xfrm rot="10800000" flipH="1">
            <a:off x="5942012" y="2101216"/>
            <a:ext cx="304800" cy="800098"/>
          </a:xfrm>
          <a:custGeom>
            <a:avLst/>
            <a:gdLst>
              <a:gd name="connsiteX0" fmla="*/ 152283 w 304800"/>
              <a:gd name="connsiteY0" fmla="*/ 0 h 800098"/>
              <a:gd name="connsiteX1" fmla="*/ 142758 w 304800"/>
              <a:gd name="connsiteY1" fmla="*/ 9525 h 800098"/>
              <a:gd name="connsiteX2" fmla="*/ 142758 w 304800"/>
              <a:gd name="connsiteY2" fmla="*/ 767353 h 800098"/>
              <a:gd name="connsiteX3" fmla="*/ 142662 w 304800"/>
              <a:gd name="connsiteY3" fmla="*/ 767447 h 800098"/>
              <a:gd name="connsiteX4" fmla="*/ 142596 w 304800"/>
              <a:gd name="connsiteY4" fmla="*/ 767420 h 800098"/>
              <a:gd name="connsiteX5" fmla="*/ 16142 w 304800"/>
              <a:gd name="connsiteY5" fmla="*/ 640966 h 800098"/>
              <a:gd name="connsiteX6" fmla="*/ 2674 w 304800"/>
              <a:gd name="connsiteY6" fmla="*/ 641200 h 800098"/>
              <a:gd name="connsiteX7" fmla="*/ 2674 w 304800"/>
              <a:gd name="connsiteY7" fmla="*/ 654434 h 800098"/>
              <a:gd name="connsiteX8" fmla="*/ 145549 w 304800"/>
              <a:gd name="connsiteY8" fmla="*/ 797309 h 800098"/>
              <a:gd name="connsiteX9" fmla="*/ 159017 w 304800"/>
              <a:gd name="connsiteY9" fmla="*/ 797309 h 800098"/>
              <a:gd name="connsiteX10" fmla="*/ 301892 w 304800"/>
              <a:gd name="connsiteY10" fmla="*/ 654434 h 800098"/>
              <a:gd name="connsiteX11" fmla="*/ 302127 w 304800"/>
              <a:gd name="connsiteY11" fmla="*/ 640966 h 800098"/>
              <a:gd name="connsiteX12" fmla="*/ 288658 w 304800"/>
              <a:gd name="connsiteY12" fmla="*/ 640732 h 800098"/>
              <a:gd name="connsiteX13" fmla="*/ 288424 w 304800"/>
              <a:gd name="connsiteY13" fmla="*/ 640966 h 800098"/>
              <a:gd name="connsiteX14" fmla="*/ 161970 w 304800"/>
              <a:gd name="connsiteY14" fmla="*/ 767420 h 800098"/>
              <a:gd name="connsiteX15" fmla="*/ 161836 w 304800"/>
              <a:gd name="connsiteY15" fmla="*/ 767419 h 800098"/>
              <a:gd name="connsiteX16" fmla="*/ 161808 w 304800"/>
              <a:gd name="connsiteY16" fmla="*/ 767353 h 800098"/>
              <a:gd name="connsiteX17" fmla="*/ 161808 w 304800"/>
              <a:gd name="connsiteY17" fmla="*/ 9525 h 800098"/>
              <a:gd name="connsiteX18" fmla="*/ 152283 w 304800"/>
              <a:gd name="connsiteY18" fmla="*/ 0 h 80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04800" h="800098">
                <a:moveTo>
                  <a:pt x="152283" y="0"/>
                </a:moveTo>
                <a:cubicBezTo>
                  <a:pt x="147022" y="0"/>
                  <a:pt x="142758" y="4265"/>
                  <a:pt x="142758" y="9525"/>
                </a:cubicBezTo>
                <a:lnTo>
                  <a:pt x="142758" y="767353"/>
                </a:lnTo>
                <a:cubicBezTo>
                  <a:pt x="142757" y="767405"/>
                  <a:pt x="142714" y="767447"/>
                  <a:pt x="142662" y="767447"/>
                </a:cubicBezTo>
                <a:cubicBezTo>
                  <a:pt x="142637" y="767446"/>
                  <a:pt x="142613" y="767437"/>
                  <a:pt x="142596" y="767420"/>
                </a:cubicBezTo>
                <a:lnTo>
                  <a:pt x="16142" y="640966"/>
                </a:lnTo>
                <a:cubicBezTo>
                  <a:pt x="12358" y="637311"/>
                  <a:pt x="6329" y="637416"/>
                  <a:pt x="2674" y="641200"/>
                </a:cubicBezTo>
                <a:cubicBezTo>
                  <a:pt x="-891" y="644891"/>
                  <a:pt x="-891" y="650743"/>
                  <a:pt x="2674" y="654434"/>
                </a:cubicBezTo>
                <a:lnTo>
                  <a:pt x="145549" y="797309"/>
                </a:lnTo>
                <a:cubicBezTo>
                  <a:pt x="149268" y="801028"/>
                  <a:pt x="155298" y="801028"/>
                  <a:pt x="159017" y="797309"/>
                </a:cubicBezTo>
                <a:lnTo>
                  <a:pt x="301892" y="654434"/>
                </a:lnTo>
                <a:cubicBezTo>
                  <a:pt x="305677" y="650779"/>
                  <a:pt x="305781" y="644750"/>
                  <a:pt x="302127" y="640966"/>
                </a:cubicBezTo>
                <a:cubicBezTo>
                  <a:pt x="298472" y="637182"/>
                  <a:pt x="292442" y="637077"/>
                  <a:pt x="288658" y="640732"/>
                </a:cubicBezTo>
                <a:cubicBezTo>
                  <a:pt x="288578" y="640809"/>
                  <a:pt x="288500" y="640887"/>
                  <a:pt x="288424" y="640966"/>
                </a:cubicBezTo>
                <a:lnTo>
                  <a:pt x="161970" y="767420"/>
                </a:lnTo>
                <a:cubicBezTo>
                  <a:pt x="161933" y="767457"/>
                  <a:pt x="161872" y="767456"/>
                  <a:pt x="161836" y="767419"/>
                </a:cubicBezTo>
                <a:cubicBezTo>
                  <a:pt x="161819" y="767401"/>
                  <a:pt x="161808" y="767378"/>
                  <a:pt x="161808" y="767353"/>
                </a:cubicBezTo>
                <a:lnTo>
                  <a:pt x="161808" y="9525"/>
                </a:lnTo>
                <a:cubicBezTo>
                  <a:pt x="161808" y="4265"/>
                  <a:pt x="157544" y="0"/>
                  <a:pt x="152283" y="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37" name="Picture 4">
            <a:extLst>
              <a:ext uri="{FF2B5EF4-FFF2-40B4-BE49-F238E27FC236}">
                <a16:creationId xmlns:a16="http://schemas.microsoft.com/office/drawing/2014/main" id="{3E5645D0-B8E7-4B1B-85C2-36DBF74408D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24" b="24534"/>
          <a:stretch/>
        </p:blipFill>
        <p:spPr bwMode="auto">
          <a:xfrm>
            <a:off x="4958216" y="645034"/>
            <a:ext cx="2272393" cy="95027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05A79EC8-E597-4307-83A9-15A292182202}"/>
              </a:ext>
            </a:extLst>
          </p:cNvPr>
          <p:cNvSpPr txBox="1"/>
          <p:nvPr/>
        </p:nvSpPr>
        <p:spPr>
          <a:xfrm>
            <a:off x="4978737" y="4844025"/>
            <a:ext cx="22313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>
              <a:buClr>
                <a:srgbClr val="00B5E2"/>
              </a:buClr>
              <a:buSzPts val="2700"/>
            </a:pPr>
            <a:r>
              <a:rPr lang="en-US" sz="1600" dirty="0">
                <a:solidFill>
                  <a:srgbClr val="111111"/>
                </a:solidFill>
                <a:latin typeface="+mn-lt"/>
              </a:rPr>
              <a:t>Data Quality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86103F9C-0CAB-4C2A-A9DB-05C81A28AC9A}"/>
              </a:ext>
            </a:extLst>
          </p:cNvPr>
          <p:cNvGrpSpPr/>
          <p:nvPr/>
        </p:nvGrpSpPr>
        <p:grpSpPr>
          <a:xfrm>
            <a:off x="5579950" y="5339471"/>
            <a:ext cx="809737" cy="762000"/>
            <a:chOff x="5579950" y="5339471"/>
            <a:chExt cx="809737" cy="762000"/>
          </a:xfrm>
        </p:grpSpPr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7F727CB0-61F9-4AD5-9B4E-C9F206A27110}"/>
                </a:ext>
              </a:extLst>
            </p:cNvPr>
            <p:cNvGrpSpPr/>
            <p:nvPr/>
          </p:nvGrpSpPr>
          <p:grpSpPr>
            <a:xfrm flipH="1">
              <a:off x="5799137" y="5339471"/>
              <a:ext cx="590550" cy="762000"/>
              <a:chOff x="5799137" y="3048000"/>
              <a:chExt cx="590550" cy="762000"/>
            </a:xfrm>
            <a:solidFill>
              <a:srgbClr val="111111"/>
            </a:solidFill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9B624CC5-3B78-4A1A-990F-3A1FC5783B7E}"/>
                  </a:ext>
                </a:extLst>
              </p:cNvPr>
              <p:cNvSpPr/>
              <p:nvPr/>
            </p:nvSpPr>
            <p:spPr>
              <a:xfrm>
                <a:off x="5799137" y="3048000"/>
                <a:ext cx="590550" cy="762000"/>
              </a:xfrm>
              <a:custGeom>
                <a:avLst/>
                <a:gdLst>
                  <a:gd name="connsiteX0" fmla="*/ 533400 w 590550"/>
                  <a:gd name="connsiteY0" fmla="*/ 704850 h 762000"/>
                  <a:gd name="connsiteX1" fmla="*/ 57150 w 590550"/>
                  <a:gd name="connsiteY1" fmla="*/ 704850 h 762000"/>
                  <a:gd name="connsiteX2" fmla="*/ 57150 w 590550"/>
                  <a:gd name="connsiteY2" fmla="*/ 57150 h 762000"/>
                  <a:gd name="connsiteX3" fmla="*/ 533400 w 590550"/>
                  <a:gd name="connsiteY3" fmla="*/ 57150 h 762000"/>
                  <a:gd name="connsiteX4" fmla="*/ 533400 w 590550"/>
                  <a:gd name="connsiteY4" fmla="*/ 704850 h 762000"/>
                  <a:gd name="connsiteX5" fmla="*/ 590550 w 590550"/>
                  <a:gd name="connsiteY5" fmla="*/ 0 h 762000"/>
                  <a:gd name="connsiteX6" fmla="*/ 0 w 590550"/>
                  <a:gd name="connsiteY6" fmla="*/ 0 h 762000"/>
                  <a:gd name="connsiteX7" fmla="*/ 0 w 590550"/>
                  <a:gd name="connsiteY7" fmla="*/ 762000 h 762000"/>
                  <a:gd name="connsiteX8" fmla="*/ 590550 w 590550"/>
                  <a:gd name="connsiteY8" fmla="*/ 762000 h 762000"/>
                  <a:gd name="connsiteX9" fmla="*/ 590550 w 590550"/>
                  <a:gd name="connsiteY9" fmla="*/ 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90550" h="762000">
                    <a:moveTo>
                      <a:pt x="533400" y="704850"/>
                    </a:moveTo>
                    <a:lnTo>
                      <a:pt x="57150" y="704850"/>
                    </a:lnTo>
                    <a:lnTo>
                      <a:pt x="57150" y="57150"/>
                    </a:lnTo>
                    <a:lnTo>
                      <a:pt x="533400" y="57150"/>
                    </a:lnTo>
                    <a:lnTo>
                      <a:pt x="533400" y="704850"/>
                    </a:lnTo>
                    <a:close/>
                    <a:moveTo>
                      <a:pt x="590550" y="0"/>
                    </a:moveTo>
                    <a:lnTo>
                      <a:pt x="0" y="0"/>
                    </a:lnTo>
                    <a:lnTo>
                      <a:pt x="0" y="762000"/>
                    </a:lnTo>
                    <a:lnTo>
                      <a:pt x="590550" y="762000"/>
                    </a:lnTo>
                    <a:lnTo>
                      <a:pt x="59055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2F21D0F4-45C5-4D1C-993F-D752034EB130}"/>
                  </a:ext>
                </a:extLst>
              </p:cNvPr>
              <p:cNvSpPr/>
              <p:nvPr/>
            </p:nvSpPr>
            <p:spPr>
              <a:xfrm>
                <a:off x="6189662" y="3162300"/>
                <a:ext cx="76200" cy="76200"/>
              </a:xfrm>
              <a:custGeom>
                <a:avLst/>
                <a:gdLst>
                  <a:gd name="connsiteX0" fmla="*/ 0 w 76200"/>
                  <a:gd name="connsiteY0" fmla="*/ 0 h 76200"/>
                  <a:gd name="connsiteX1" fmla="*/ 76200 w 76200"/>
                  <a:gd name="connsiteY1" fmla="*/ 0 h 76200"/>
                  <a:gd name="connsiteX2" fmla="*/ 76200 w 76200"/>
                  <a:gd name="connsiteY2" fmla="*/ 76200 h 76200"/>
                  <a:gd name="connsiteX3" fmla="*/ 0 w 76200"/>
                  <a:gd name="connsiteY3" fmla="*/ 7620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" h="76200">
                    <a:moveTo>
                      <a:pt x="0" y="0"/>
                    </a:moveTo>
                    <a:lnTo>
                      <a:pt x="76200" y="0"/>
                    </a:lnTo>
                    <a:lnTo>
                      <a:pt x="76200" y="76200"/>
                    </a:lnTo>
                    <a:lnTo>
                      <a:pt x="0" y="76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4AEE6FA7-C4D3-4B2F-A6B8-737F7AA5F346}"/>
                  </a:ext>
                </a:extLst>
              </p:cNvPr>
              <p:cNvSpPr/>
              <p:nvPr/>
            </p:nvSpPr>
            <p:spPr>
              <a:xfrm>
                <a:off x="5922962" y="3181350"/>
                <a:ext cx="190500" cy="38100"/>
              </a:xfrm>
              <a:custGeom>
                <a:avLst/>
                <a:gdLst>
                  <a:gd name="connsiteX0" fmla="*/ 0 w 190500"/>
                  <a:gd name="connsiteY0" fmla="*/ 0 h 38100"/>
                  <a:gd name="connsiteX1" fmla="*/ 190500 w 190500"/>
                  <a:gd name="connsiteY1" fmla="*/ 0 h 38100"/>
                  <a:gd name="connsiteX2" fmla="*/ 190500 w 190500"/>
                  <a:gd name="connsiteY2" fmla="*/ 38100 h 38100"/>
                  <a:gd name="connsiteX3" fmla="*/ 0 w 190500"/>
                  <a:gd name="connsiteY3" fmla="*/ 3810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0" h="38100">
                    <a:moveTo>
                      <a:pt x="0" y="0"/>
                    </a:moveTo>
                    <a:lnTo>
                      <a:pt x="190500" y="0"/>
                    </a:lnTo>
                    <a:lnTo>
                      <a:pt x="190500" y="38100"/>
                    </a:lnTo>
                    <a:lnTo>
                      <a:pt x="0" y="381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2D548545-5750-4E86-B9DB-E91BD30877D1}"/>
                  </a:ext>
                </a:extLst>
              </p:cNvPr>
              <p:cNvSpPr/>
              <p:nvPr/>
            </p:nvSpPr>
            <p:spPr>
              <a:xfrm>
                <a:off x="6189662" y="3314700"/>
                <a:ext cx="76200" cy="76200"/>
              </a:xfrm>
              <a:custGeom>
                <a:avLst/>
                <a:gdLst>
                  <a:gd name="connsiteX0" fmla="*/ 0 w 76200"/>
                  <a:gd name="connsiteY0" fmla="*/ 0 h 76200"/>
                  <a:gd name="connsiteX1" fmla="*/ 76200 w 76200"/>
                  <a:gd name="connsiteY1" fmla="*/ 0 h 76200"/>
                  <a:gd name="connsiteX2" fmla="*/ 76200 w 76200"/>
                  <a:gd name="connsiteY2" fmla="*/ 76200 h 76200"/>
                  <a:gd name="connsiteX3" fmla="*/ 0 w 76200"/>
                  <a:gd name="connsiteY3" fmla="*/ 7620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" h="76200">
                    <a:moveTo>
                      <a:pt x="0" y="0"/>
                    </a:moveTo>
                    <a:lnTo>
                      <a:pt x="76200" y="0"/>
                    </a:lnTo>
                    <a:lnTo>
                      <a:pt x="76200" y="76200"/>
                    </a:lnTo>
                    <a:lnTo>
                      <a:pt x="0" y="76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F30DF8BE-57E9-40F5-9EE2-602CCCA16768}"/>
                  </a:ext>
                </a:extLst>
              </p:cNvPr>
              <p:cNvSpPr/>
              <p:nvPr/>
            </p:nvSpPr>
            <p:spPr>
              <a:xfrm>
                <a:off x="5922962" y="3333750"/>
                <a:ext cx="190500" cy="38100"/>
              </a:xfrm>
              <a:custGeom>
                <a:avLst/>
                <a:gdLst>
                  <a:gd name="connsiteX0" fmla="*/ 0 w 190500"/>
                  <a:gd name="connsiteY0" fmla="*/ 0 h 38100"/>
                  <a:gd name="connsiteX1" fmla="*/ 190500 w 190500"/>
                  <a:gd name="connsiteY1" fmla="*/ 0 h 38100"/>
                  <a:gd name="connsiteX2" fmla="*/ 190500 w 190500"/>
                  <a:gd name="connsiteY2" fmla="*/ 38100 h 38100"/>
                  <a:gd name="connsiteX3" fmla="*/ 0 w 190500"/>
                  <a:gd name="connsiteY3" fmla="*/ 3810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0" h="38100">
                    <a:moveTo>
                      <a:pt x="0" y="0"/>
                    </a:moveTo>
                    <a:lnTo>
                      <a:pt x="190500" y="0"/>
                    </a:lnTo>
                    <a:lnTo>
                      <a:pt x="190500" y="38100"/>
                    </a:lnTo>
                    <a:lnTo>
                      <a:pt x="0" y="381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771144D8-8747-45DA-BCEA-5CC4C2FBB788}"/>
                  </a:ext>
                </a:extLst>
              </p:cNvPr>
              <p:cNvSpPr/>
              <p:nvPr/>
            </p:nvSpPr>
            <p:spPr>
              <a:xfrm>
                <a:off x="6189662" y="3467100"/>
                <a:ext cx="76200" cy="76200"/>
              </a:xfrm>
              <a:custGeom>
                <a:avLst/>
                <a:gdLst>
                  <a:gd name="connsiteX0" fmla="*/ 0 w 76200"/>
                  <a:gd name="connsiteY0" fmla="*/ 0 h 76200"/>
                  <a:gd name="connsiteX1" fmla="*/ 76200 w 76200"/>
                  <a:gd name="connsiteY1" fmla="*/ 0 h 76200"/>
                  <a:gd name="connsiteX2" fmla="*/ 76200 w 76200"/>
                  <a:gd name="connsiteY2" fmla="*/ 76200 h 76200"/>
                  <a:gd name="connsiteX3" fmla="*/ 0 w 76200"/>
                  <a:gd name="connsiteY3" fmla="*/ 7620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" h="76200">
                    <a:moveTo>
                      <a:pt x="0" y="0"/>
                    </a:moveTo>
                    <a:lnTo>
                      <a:pt x="76200" y="0"/>
                    </a:lnTo>
                    <a:lnTo>
                      <a:pt x="76200" y="76200"/>
                    </a:lnTo>
                    <a:lnTo>
                      <a:pt x="0" y="76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96CC6700-5656-43B0-9058-C85C72D3A1D8}"/>
                  </a:ext>
                </a:extLst>
              </p:cNvPr>
              <p:cNvSpPr/>
              <p:nvPr/>
            </p:nvSpPr>
            <p:spPr>
              <a:xfrm>
                <a:off x="5922962" y="3486150"/>
                <a:ext cx="190500" cy="38100"/>
              </a:xfrm>
              <a:custGeom>
                <a:avLst/>
                <a:gdLst>
                  <a:gd name="connsiteX0" fmla="*/ 0 w 190500"/>
                  <a:gd name="connsiteY0" fmla="*/ 0 h 38100"/>
                  <a:gd name="connsiteX1" fmla="*/ 190500 w 190500"/>
                  <a:gd name="connsiteY1" fmla="*/ 0 h 38100"/>
                  <a:gd name="connsiteX2" fmla="*/ 190500 w 190500"/>
                  <a:gd name="connsiteY2" fmla="*/ 38100 h 38100"/>
                  <a:gd name="connsiteX3" fmla="*/ 0 w 190500"/>
                  <a:gd name="connsiteY3" fmla="*/ 3810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0" h="38100">
                    <a:moveTo>
                      <a:pt x="0" y="0"/>
                    </a:moveTo>
                    <a:lnTo>
                      <a:pt x="190500" y="0"/>
                    </a:lnTo>
                    <a:lnTo>
                      <a:pt x="190500" y="38100"/>
                    </a:lnTo>
                    <a:lnTo>
                      <a:pt x="0" y="381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5554A2E2-F86A-48D0-94C0-4D52FCBD9688}"/>
                  </a:ext>
                </a:extLst>
              </p:cNvPr>
              <p:cNvSpPr/>
              <p:nvPr/>
            </p:nvSpPr>
            <p:spPr>
              <a:xfrm>
                <a:off x="6189662" y="3619500"/>
                <a:ext cx="76200" cy="76200"/>
              </a:xfrm>
              <a:custGeom>
                <a:avLst/>
                <a:gdLst>
                  <a:gd name="connsiteX0" fmla="*/ 0 w 76200"/>
                  <a:gd name="connsiteY0" fmla="*/ 0 h 76200"/>
                  <a:gd name="connsiteX1" fmla="*/ 76200 w 76200"/>
                  <a:gd name="connsiteY1" fmla="*/ 0 h 76200"/>
                  <a:gd name="connsiteX2" fmla="*/ 76200 w 76200"/>
                  <a:gd name="connsiteY2" fmla="*/ 76200 h 76200"/>
                  <a:gd name="connsiteX3" fmla="*/ 0 w 76200"/>
                  <a:gd name="connsiteY3" fmla="*/ 7620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" h="76200">
                    <a:moveTo>
                      <a:pt x="0" y="0"/>
                    </a:moveTo>
                    <a:lnTo>
                      <a:pt x="76200" y="0"/>
                    </a:lnTo>
                    <a:lnTo>
                      <a:pt x="76200" y="76200"/>
                    </a:lnTo>
                    <a:lnTo>
                      <a:pt x="0" y="76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25C1F87A-1D3D-42EB-9E32-C839B60415B6}"/>
                  </a:ext>
                </a:extLst>
              </p:cNvPr>
              <p:cNvSpPr/>
              <p:nvPr/>
            </p:nvSpPr>
            <p:spPr>
              <a:xfrm>
                <a:off x="5922962" y="3638550"/>
                <a:ext cx="190500" cy="38100"/>
              </a:xfrm>
              <a:custGeom>
                <a:avLst/>
                <a:gdLst>
                  <a:gd name="connsiteX0" fmla="*/ 0 w 190500"/>
                  <a:gd name="connsiteY0" fmla="*/ 0 h 38100"/>
                  <a:gd name="connsiteX1" fmla="*/ 190500 w 190500"/>
                  <a:gd name="connsiteY1" fmla="*/ 0 h 38100"/>
                  <a:gd name="connsiteX2" fmla="*/ 190500 w 190500"/>
                  <a:gd name="connsiteY2" fmla="*/ 38100 h 38100"/>
                  <a:gd name="connsiteX3" fmla="*/ 0 w 190500"/>
                  <a:gd name="connsiteY3" fmla="*/ 3810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0" h="38100">
                    <a:moveTo>
                      <a:pt x="0" y="0"/>
                    </a:moveTo>
                    <a:lnTo>
                      <a:pt x="190500" y="0"/>
                    </a:lnTo>
                    <a:lnTo>
                      <a:pt x="190500" y="38100"/>
                    </a:lnTo>
                    <a:lnTo>
                      <a:pt x="0" y="381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84A4BC53-9359-4C83-876B-A2B19E5A2760}"/>
                </a:ext>
              </a:extLst>
            </p:cNvPr>
            <p:cNvSpPr/>
            <p:nvPr/>
          </p:nvSpPr>
          <p:spPr>
            <a:xfrm>
              <a:off x="5579950" y="5529971"/>
              <a:ext cx="300037" cy="3790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32E30BDE-B2C7-4413-A2E2-262CB2150EC9}"/>
                </a:ext>
              </a:extLst>
            </p:cNvPr>
            <p:cNvGrpSpPr/>
            <p:nvPr/>
          </p:nvGrpSpPr>
          <p:grpSpPr>
            <a:xfrm>
              <a:off x="5579950" y="5570453"/>
              <a:ext cx="300037" cy="300037"/>
              <a:chOff x="5837237" y="3171825"/>
              <a:chExt cx="514350" cy="514350"/>
            </a:xfrm>
          </p:grpSpPr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78370CAE-DAA9-4A38-AD52-8BB461A8548B}"/>
                  </a:ext>
                </a:extLst>
              </p:cNvPr>
              <p:cNvSpPr/>
              <p:nvPr/>
            </p:nvSpPr>
            <p:spPr>
              <a:xfrm>
                <a:off x="5837237" y="3171825"/>
                <a:ext cx="514350" cy="514350"/>
              </a:xfrm>
              <a:custGeom>
                <a:avLst/>
                <a:gdLst>
                  <a:gd name="connsiteX0" fmla="*/ 0 w 514350"/>
                  <a:gd name="connsiteY0" fmla="*/ 0 h 514350"/>
                  <a:gd name="connsiteX1" fmla="*/ 0 w 514350"/>
                  <a:gd name="connsiteY1" fmla="*/ 514350 h 514350"/>
                  <a:gd name="connsiteX2" fmla="*/ 514350 w 514350"/>
                  <a:gd name="connsiteY2" fmla="*/ 514350 h 514350"/>
                  <a:gd name="connsiteX3" fmla="*/ 514350 w 514350"/>
                  <a:gd name="connsiteY3" fmla="*/ 0 h 514350"/>
                  <a:gd name="connsiteX4" fmla="*/ 457200 w 514350"/>
                  <a:gd name="connsiteY4" fmla="*/ 457200 h 514350"/>
                  <a:gd name="connsiteX5" fmla="*/ 57150 w 514350"/>
                  <a:gd name="connsiteY5" fmla="*/ 457200 h 514350"/>
                  <a:gd name="connsiteX6" fmla="*/ 57150 w 514350"/>
                  <a:gd name="connsiteY6" fmla="*/ 57150 h 514350"/>
                  <a:gd name="connsiteX7" fmla="*/ 457200 w 514350"/>
                  <a:gd name="connsiteY7" fmla="*/ 57150 h 51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4350" h="514350">
                    <a:moveTo>
                      <a:pt x="0" y="0"/>
                    </a:moveTo>
                    <a:lnTo>
                      <a:pt x="0" y="514350"/>
                    </a:lnTo>
                    <a:lnTo>
                      <a:pt x="514350" y="514350"/>
                    </a:lnTo>
                    <a:lnTo>
                      <a:pt x="514350" y="0"/>
                    </a:lnTo>
                    <a:close/>
                    <a:moveTo>
                      <a:pt x="457200" y="457200"/>
                    </a:moveTo>
                    <a:lnTo>
                      <a:pt x="57150" y="457200"/>
                    </a:lnTo>
                    <a:lnTo>
                      <a:pt x="57150" y="57150"/>
                    </a:lnTo>
                    <a:lnTo>
                      <a:pt x="457200" y="57150"/>
                    </a:lnTo>
                    <a:close/>
                  </a:path>
                </a:pathLst>
              </a:custGeom>
              <a:solidFill>
                <a:srgbClr val="11111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18C72D03-54CC-49E1-9017-11135ACB2210}"/>
                  </a:ext>
                </a:extLst>
              </p:cNvPr>
              <p:cNvSpPr/>
              <p:nvPr/>
            </p:nvSpPr>
            <p:spPr>
              <a:xfrm>
                <a:off x="5926371" y="3289106"/>
                <a:ext cx="336099" cy="256193"/>
              </a:xfrm>
              <a:custGeom>
                <a:avLst/>
                <a:gdLst>
                  <a:gd name="connsiteX0" fmla="*/ 336099 w 336099"/>
                  <a:gd name="connsiteY0" fmla="*/ 40815 h 256193"/>
                  <a:gd name="connsiteX1" fmla="*/ 296094 w 336099"/>
                  <a:gd name="connsiteY1" fmla="*/ 0 h 256193"/>
                  <a:gd name="connsiteX2" fmla="*/ 116710 w 336099"/>
                  <a:gd name="connsiteY2" fmla="*/ 175784 h 256193"/>
                  <a:gd name="connsiteX3" fmla="*/ 40415 w 336099"/>
                  <a:gd name="connsiteY3" fmla="*/ 99489 h 256193"/>
                  <a:gd name="connsiteX4" fmla="*/ 0 w 336099"/>
                  <a:gd name="connsiteY4" fmla="*/ 139894 h 256193"/>
                  <a:gd name="connsiteX5" fmla="*/ 116300 w 336099"/>
                  <a:gd name="connsiteY5" fmla="*/ 256194 h 256193"/>
                  <a:gd name="connsiteX6" fmla="*/ 336099 w 336099"/>
                  <a:gd name="connsiteY6" fmla="*/ 40815 h 256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6099" h="256193">
                    <a:moveTo>
                      <a:pt x="336099" y="40815"/>
                    </a:moveTo>
                    <a:lnTo>
                      <a:pt x="296094" y="0"/>
                    </a:lnTo>
                    <a:lnTo>
                      <a:pt x="116710" y="175784"/>
                    </a:lnTo>
                    <a:lnTo>
                      <a:pt x="40415" y="99489"/>
                    </a:lnTo>
                    <a:lnTo>
                      <a:pt x="0" y="139894"/>
                    </a:lnTo>
                    <a:lnTo>
                      <a:pt x="116300" y="256194"/>
                    </a:lnTo>
                    <a:lnTo>
                      <a:pt x="336099" y="40815"/>
                    </a:lnTo>
                    <a:close/>
                  </a:path>
                </a:pathLst>
              </a:custGeom>
              <a:solidFill>
                <a:srgbClr val="11111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60" name="Rectangle 59">
            <a:extLst>
              <a:ext uri="{FF2B5EF4-FFF2-40B4-BE49-F238E27FC236}">
                <a16:creationId xmlns:a16="http://schemas.microsoft.com/office/drawing/2014/main" id="{6CDA55BE-0387-4E40-8372-BC273DBA70D4}"/>
              </a:ext>
            </a:extLst>
          </p:cNvPr>
          <p:cNvSpPr/>
          <p:nvPr/>
        </p:nvSpPr>
        <p:spPr>
          <a:xfrm>
            <a:off x="8134350" y="4414387"/>
            <a:ext cx="1700213" cy="3988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A picture containing diagram&#10;&#10;Description automatically generated">
            <a:extLst>
              <a:ext uri="{FF2B5EF4-FFF2-40B4-BE49-F238E27FC236}">
                <a16:creationId xmlns:a16="http://schemas.microsoft.com/office/drawing/2014/main" id="{8DF88BC6-9879-44DB-BF44-E65BBD7F5C6B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7965029" y="4259570"/>
            <a:ext cx="2231350" cy="73113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2DCB523-4769-4377-93B9-55DC254FC831}"/>
              </a:ext>
            </a:extLst>
          </p:cNvPr>
          <p:cNvSpPr txBox="1"/>
          <p:nvPr/>
        </p:nvSpPr>
        <p:spPr>
          <a:xfrm>
            <a:off x="8260193" y="4471250"/>
            <a:ext cx="16410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+mn-lt"/>
              </a:rPr>
              <a:t>Data Lineage</a:t>
            </a:r>
          </a:p>
        </p:txBody>
      </p:sp>
      <p:sp>
        <p:nvSpPr>
          <p:cNvPr id="27" name="Graphic 16" descr="Arrow Down outline">
            <a:extLst>
              <a:ext uri="{FF2B5EF4-FFF2-40B4-BE49-F238E27FC236}">
                <a16:creationId xmlns:a16="http://schemas.microsoft.com/office/drawing/2014/main" id="{8AA41A49-761F-4F54-9EE4-5F6BB108321D}"/>
              </a:ext>
            </a:extLst>
          </p:cNvPr>
          <p:cNvSpPr/>
          <p:nvPr/>
        </p:nvSpPr>
        <p:spPr>
          <a:xfrm flipH="1">
            <a:off x="5942012" y="4173647"/>
            <a:ext cx="304800" cy="625817"/>
          </a:xfrm>
          <a:custGeom>
            <a:avLst/>
            <a:gdLst>
              <a:gd name="connsiteX0" fmla="*/ 152283 w 304800"/>
              <a:gd name="connsiteY0" fmla="*/ 0 h 800098"/>
              <a:gd name="connsiteX1" fmla="*/ 142758 w 304800"/>
              <a:gd name="connsiteY1" fmla="*/ 9525 h 800098"/>
              <a:gd name="connsiteX2" fmla="*/ 142758 w 304800"/>
              <a:gd name="connsiteY2" fmla="*/ 767353 h 800098"/>
              <a:gd name="connsiteX3" fmla="*/ 142662 w 304800"/>
              <a:gd name="connsiteY3" fmla="*/ 767447 h 800098"/>
              <a:gd name="connsiteX4" fmla="*/ 142596 w 304800"/>
              <a:gd name="connsiteY4" fmla="*/ 767420 h 800098"/>
              <a:gd name="connsiteX5" fmla="*/ 16142 w 304800"/>
              <a:gd name="connsiteY5" fmla="*/ 640966 h 800098"/>
              <a:gd name="connsiteX6" fmla="*/ 2674 w 304800"/>
              <a:gd name="connsiteY6" fmla="*/ 641200 h 800098"/>
              <a:gd name="connsiteX7" fmla="*/ 2674 w 304800"/>
              <a:gd name="connsiteY7" fmla="*/ 654434 h 800098"/>
              <a:gd name="connsiteX8" fmla="*/ 145549 w 304800"/>
              <a:gd name="connsiteY8" fmla="*/ 797309 h 800098"/>
              <a:gd name="connsiteX9" fmla="*/ 159017 w 304800"/>
              <a:gd name="connsiteY9" fmla="*/ 797309 h 800098"/>
              <a:gd name="connsiteX10" fmla="*/ 301892 w 304800"/>
              <a:gd name="connsiteY10" fmla="*/ 654434 h 800098"/>
              <a:gd name="connsiteX11" fmla="*/ 302127 w 304800"/>
              <a:gd name="connsiteY11" fmla="*/ 640966 h 800098"/>
              <a:gd name="connsiteX12" fmla="*/ 288658 w 304800"/>
              <a:gd name="connsiteY12" fmla="*/ 640732 h 800098"/>
              <a:gd name="connsiteX13" fmla="*/ 288424 w 304800"/>
              <a:gd name="connsiteY13" fmla="*/ 640966 h 800098"/>
              <a:gd name="connsiteX14" fmla="*/ 161970 w 304800"/>
              <a:gd name="connsiteY14" fmla="*/ 767420 h 800098"/>
              <a:gd name="connsiteX15" fmla="*/ 161836 w 304800"/>
              <a:gd name="connsiteY15" fmla="*/ 767419 h 800098"/>
              <a:gd name="connsiteX16" fmla="*/ 161808 w 304800"/>
              <a:gd name="connsiteY16" fmla="*/ 767353 h 800098"/>
              <a:gd name="connsiteX17" fmla="*/ 161808 w 304800"/>
              <a:gd name="connsiteY17" fmla="*/ 9525 h 800098"/>
              <a:gd name="connsiteX18" fmla="*/ 152283 w 304800"/>
              <a:gd name="connsiteY18" fmla="*/ 0 h 80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04800" h="800098">
                <a:moveTo>
                  <a:pt x="152283" y="0"/>
                </a:moveTo>
                <a:cubicBezTo>
                  <a:pt x="147022" y="0"/>
                  <a:pt x="142758" y="4265"/>
                  <a:pt x="142758" y="9525"/>
                </a:cubicBezTo>
                <a:lnTo>
                  <a:pt x="142758" y="767353"/>
                </a:lnTo>
                <a:cubicBezTo>
                  <a:pt x="142757" y="767405"/>
                  <a:pt x="142714" y="767447"/>
                  <a:pt x="142662" y="767447"/>
                </a:cubicBezTo>
                <a:cubicBezTo>
                  <a:pt x="142637" y="767446"/>
                  <a:pt x="142613" y="767437"/>
                  <a:pt x="142596" y="767420"/>
                </a:cubicBezTo>
                <a:lnTo>
                  <a:pt x="16142" y="640966"/>
                </a:lnTo>
                <a:cubicBezTo>
                  <a:pt x="12358" y="637311"/>
                  <a:pt x="6329" y="637416"/>
                  <a:pt x="2674" y="641200"/>
                </a:cubicBezTo>
                <a:cubicBezTo>
                  <a:pt x="-891" y="644891"/>
                  <a:pt x="-891" y="650743"/>
                  <a:pt x="2674" y="654434"/>
                </a:cubicBezTo>
                <a:lnTo>
                  <a:pt x="145549" y="797309"/>
                </a:lnTo>
                <a:cubicBezTo>
                  <a:pt x="149268" y="801028"/>
                  <a:pt x="155298" y="801028"/>
                  <a:pt x="159017" y="797309"/>
                </a:cubicBezTo>
                <a:lnTo>
                  <a:pt x="301892" y="654434"/>
                </a:lnTo>
                <a:cubicBezTo>
                  <a:pt x="305677" y="650779"/>
                  <a:pt x="305781" y="644750"/>
                  <a:pt x="302127" y="640966"/>
                </a:cubicBezTo>
                <a:cubicBezTo>
                  <a:pt x="298472" y="637182"/>
                  <a:pt x="292442" y="637077"/>
                  <a:pt x="288658" y="640732"/>
                </a:cubicBezTo>
                <a:cubicBezTo>
                  <a:pt x="288578" y="640809"/>
                  <a:pt x="288500" y="640887"/>
                  <a:pt x="288424" y="640966"/>
                </a:cubicBezTo>
                <a:lnTo>
                  <a:pt x="161970" y="767420"/>
                </a:lnTo>
                <a:cubicBezTo>
                  <a:pt x="161933" y="767457"/>
                  <a:pt x="161872" y="767456"/>
                  <a:pt x="161836" y="767419"/>
                </a:cubicBezTo>
                <a:cubicBezTo>
                  <a:pt x="161819" y="767401"/>
                  <a:pt x="161808" y="767378"/>
                  <a:pt x="161808" y="767353"/>
                </a:cubicBezTo>
                <a:lnTo>
                  <a:pt x="161808" y="9525"/>
                </a:lnTo>
                <a:cubicBezTo>
                  <a:pt x="161808" y="4265"/>
                  <a:pt x="157544" y="0"/>
                  <a:pt x="152283" y="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Graphic 16" descr="Arrow Down outline">
            <a:extLst>
              <a:ext uri="{FF2B5EF4-FFF2-40B4-BE49-F238E27FC236}">
                <a16:creationId xmlns:a16="http://schemas.microsoft.com/office/drawing/2014/main" id="{5140399E-37DC-43BC-BCEE-2EB589050E37}"/>
              </a:ext>
            </a:extLst>
          </p:cNvPr>
          <p:cNvSpPr/>
          <p:nvPr/>
        </p:nvSpPr>
        <p:spPr>
          <a:xfrm rot="6545242" flipH="1">
            <a:off x="4464533" y="5046778"/>
            <a:ext cx="304800" cy="1149681"/>
          </a:xfrm>
          <a:custGeom>
            <a:avLst/>
            <a:gdLst>
              <a:gd name="connsiteX0" fmla="*/ 152283 w 304800"/>
              <a:gd name="connsiteY0" fmla="*/ 0 h 800098"/>
              <a:gd name="connsiteX1" fmla="*/ 142758 w 304800"/>
              <a:gd name="connsiteY1" fmla="*/ 9525 h 800098"/>
              <a:gd name="connsiteX2" fmla="*/ 142758 w 304800"/>
              <a:gd name="connsiteY2" fmla="*/ 767353 h 800098"/>
              <a:gd name="connsiteX3" fmla="*/ 142662 w 304800"/>
              <a:gd name="connsiteY3" fmla="*/ 767447 h 800098"/>
              <a:gd name="connsiteX4" fmla="*/ 142596 w 304800"/>
              <a:gd name="connsiteY4" fmla="*/ 767420 h 800098"/>
              <a:gd name="connsiteX5" fmla="*/ 16142 w 304800"/>
              <a:gd name="connsiteY5" fmla="*/ 640966 h 800098"/>
              <a:gd name="connsiteX6" fmla="*/ 2674 w 304800"/>
              <a:gd name="connsiteY6" fmla="*/ 641200 h 800098"/>
              <a:gd name="connsiteX7" fmla="*/ 2674 w 304800"/>
              <a:gd name="connsiteY7" fmla="*/ 654434 h 800098"/>
              <a:gd name="connsiteX8" fmla="*/ 145549 w 304800"/>
              <a:gd name="connsiteY8" fmla="*/ 797309 h 800098"/>
              <a:gd name="connsiteX9" fmla="*/ 159017 w 304800"/>
              <a:gd name="connsiteY9" fmla="*/ 797309 h 800098"/>
              <a:gd name="connsiteX10" fmla="*/ 301892 w 304800"/>
              <a:gd name="connsiteY10" fmla="*/ 654434 h 800098"/>
              <a:gd name="connsiteX11" fmla="*/ 302127 w 304800"/>
              <a:gd name="connsiteY11" fmla="*/ 640966 h 800098"/>
              <a:gd name="connsiteX12" fmla="*/ 288658 w 304800"/>
              <a:gd name="connsiteY12" fmla="*/ 640732 h 800098"/>
              <a:gd name="connsiteX13" fmla="*/ 288424 w 304800"/>
              <a:gd name="connsiteY13" fmla="*/ 640966 h 800098"/>
              <a:gd name="connsiteX14" fmla="*/ 161970 w 304800"/>
              <a:gd name="connsiteY14" fmla="*/ 767420 h 800098"/>
              <a:gd name="connsiteX15" fmla="*/ 161836 w 304800"/>
              <a:gd name="connsiteY15" fmla="*/ 767419 h 800098"/>
              <a:gd name="connsiteX16" fmla="*/ 161808 w 304800"/>
              <a:gd name="connsiteY16" fmla="*/ 767353 h 800098"/>
              <a:gd name="connsiteX17" fmla="*/ 161808 w 304800"/>
              <a:gd name="connsiteY17" fmla="*/ 9525 h 800098"/>
              <a:gd name="connsiteX18" fmla="*/ 152283 w 304800"/>
              <a:gd name="connsiteY18" fmla="*/ 0 h 80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04800" h="800098">
                <a:moveTo>
                  <a:pt x="152283" y="0"/>
                </a:moveTo>
                <a:cubicBezTo>
                  <a:pt x="147022" y="0"/>
                  <a:pt x="142758" y="4265"/>
                  <a:pt x="142758" y="9525"/>
                </a:cubicBezTo>
                <a:lnTo>
                  <a:pt x="142758" y="767353"/>
                </a:lnTo>
                <a:cubicBezTo>
                  <a:pt x="142757" y="767405"/>
                  <a:pt x="142714" y="767447"/>
                  <a:pt x="142662" y="767447"/>
                </a:cubicBezTo>
                <a:cubicBezTo>
                  <a:pt x="142637" y="767446"/>
                  <a:pt x="142613" y="767437"/>
                  <a:pt x="142596" y="767420"/>
                </a:cubicBezTo>
                <a:lnTo>
                  <a:pt x="16142" y="640966"/>
                </a:lnTo>
                <a:cubicBezTo>
                  <a:pt x="12358" y="637311"/>
                  <a:pt x="6329" y="637416"/>
                  <a:pt x="2674" y="641200"/>
                </a:cubicBezTo>
                <a:cubicBezTo>
                  <a:pt x="-891" y="644891"/>
                  <a:pt x="-891" y="650743"/>
                  <a:pt x="2674" y="654434"/>
                </a:cubicBezTo>
                <a:lnTo>
                  <a:pt x="145549" y="797309"/>
                </a:lnTo>
                <a:cubicBezTo>
                  <a:pt x="149268" y="801028"/>
                  <a:pt x="155298" y="801028"/>
                  <a:pt x="159017" y="797309"/>
                </a:cubicBezTo>
                <a:lnTo>
                  <a:pt x="301892" y="654434"/>
                </a:lnTo>
                <a:cubicBezTo>
                  <a:pt x="305677" y="650779"/>
                  <a:pt x="305781" y="644750"/>
                  <a:pt x="302127" y="640966"/>
                </a:cubicBezTo>
                <a:cubicBezTo>
                  <a:pt x="298472" y="637182"/>
                  <a:pt x="292442" y="637077"/>
                  <a:pt x="288658" y="640732"/>
                </a:cubicBezTo>
                <a:cubicBezTo>
                  <a:pt x="288578" y="640809"/>
                  <a:pt x="288500" y="640887"/>
                  <a:pt x="288424" y="640966"/>
                </a:cubicBezTo>
                <a:lnTo>
                  <a:pt x="161970" y="767420"/>
                </a:lnTo>
                <a:cubicBezTo>
                  <a:pt x="161933" y="767457"/>
                  <a:pt x="161872" y="767456"/>
                  <a:pt x="161836" y="767419"/>
                </a:cubicBezTo>
                <a:cubicBezTo>
                  <a:pt x="161819" y="767401"/>
                  <a:pt x="161808" y="767378"/>
                  <a:pt x="161808" y="767353"/>
                </a:cubicBezTo>
                <a:lnTo>
                  <a:pt x="161808" y="9525"/>
                </a:lnTo>
                <a:cubicBezTo>
                  <a:pt x="161808" y="4265"/>
                  <a:pt x="157544" y="0"/>
                  <a:pt x="152283" y="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Graphic 16" descr="Arrow Down outline">
            <a:extLst>
              <a:ext uri="{FF2B5EF4-FFF2-40B4-BE49-F238E27FC236}">
                <a16:creationId xmlns:a16="http://schemas.microsoft.com/office/drawing/2014/main" id="{47EBAE6D-5F50-4FDF-8C2B-C93949FF8DCE}"/>
              </a:ext>
            </a:extLst>
          </p:cNvPr>
          <p:cNvSpPr/>
          <p:nvPr/>
        </p:nvSpPr>
        <p:spPr>
          <a:xfrm rot="3779700" flipH="1">
            <a:off x="4288629" y="676669"/>
            <a:ext cx="304800" cy="1005619"/>
          </a:xfrm>
          <a:custGeom>
            <a:avLst/>
            <a:gdLst>
              <a:gd name="connsiteX0" fmla="*/ 152283 w 304800"/>
              <a:gd name="connsiteY0" fmla="*/ 0 h 800098"/>
              <a:gd name="connsiteX1" fmla="*/ 142758 w 304800"/>
              <a:gd name="connsiteY1" fmla="*/ 9525 h 800098"/>
              <a:gd name="connsiteX2" fmla="*/ 142758 w 304800"/>
              <a:gd name="connsiteY2" fmla="*/ 767353 h 800098"/>
              <a:gd name="connsiteX3" fmla="*/ 142662 w 304800"/>
              <a:gd name="connsiteY3" fmla="*/ 767447 h 800098"/>
              <a:gd name="connsiteX4" fmla="*/ 142596 w 304800"/>
              <a:gd name="connsiteY4" fmla="*/ 767420 h 800098"/>
              <a:gd name="connsiteX5" fmla="*/ 16142 w 304800"/>
              <a:gd name="connsiteY5" fmla="*/ 640966 h 800098"/>
              <a:gd name="connsiteX6" fmla="*/ 2674 w 304800"/>
              <a:gd name="connsiteY6" fmla="*/ 641200 h 800098"/>
              <a:gd name="connsiteX7" fmla="*/ 2674 w 304800"/>
              <a:gd name="connsiteY7" fmla="*/ 654434 h 800098"/>
              <a:gd name="connsiteX8" fmla="*/ 145549 w 304800"/>
              <a:gd name="connsiteY8" fmla="*/ 797309 h 800098"/>
              <a:gd name="connsiteX9" fmla="*/ 159017 w 304800"/>
              <a:gd name="connsiteY9" fmla="*/ 797309 h 800098"/>
              <a:gd name="connsiteX10" fmla="*/ 301892 w 304800"/>
              <a:gd name="connsiteY10" fmla="*/ 654434 h 800098"/>
              <a:gd name="connsiteX11" fmla="*/ 302127 w 304800"/>
              <a:gd name="connsiteY11" fmla="*/ 640966 h 800098"/>
              <a:gd name="connsiteX12" fmla="*/ 288658 w 304800"/>
              <a:gd name="connsiteY12" fmla="*/ 640732 h 800098"/>
              <a:gd name="connsiteX13" fmla="*/ 288424 w 304800"/>
              <a:gd name="connsiteY13" fmla="*/ 640966 h 800098"/>
              <a:gd name="connsiteX14" fmla="*/ 161970 w 304800"/>
              <a:gd name="connsiteY14" fmla="*/ 767420 h 800098"/>
              <a:gd name="connsiteX15" fmla="*/ 161836 w 304800"/>
              <a:gd name="connsiteY15" fmla="*/ 767419 h 800098"/>
              <a:gd name="connsiteX16" fmla="*/ 161808 w 304800"/>
              <a:gd name="connsiteY16" fmla="*/ 767353 h 800098"/>
              <a:gd name="connsiteX17" fmla="*/ 161808 w 304800"/>
              <a:gd name="connsiteY17" fmla="*/ 9525 h 800098"/>
              <a:gd name="connsiteX18" fmla="*/ 152283 w 304800"/>
              <a:gd name="connsiteY18" fmla="*/ 0 h 80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04800" h="800098">
                <a:moveTo>
                  <a:pt x="152283" y="0"/>
                </a:moveTo>
                <a:cubicBezTo>
                  <a:pt x="147022" y="0"/>
                  <a:pt x="142758" y="4265"/>
                  <a:pt x="142758" y="9525"/>
                </a:cubicBezTo>
                <a:lnTo>
                  <a:pt x="142758" y="767353"/>
                </a:lnTo>
                <a:cubicBezTo>
                  <a:pt x="142757" y="767405"/>
                  <a:pt x="142714" y="767447"/>
                  <a:pt x="142662" y="767447"/>
                </a:cubicBezTo>
                <a:cubicBezTo>
                  <a:pt x="142637" y="767446"/>
                  <a:pt x="142613" y="767437"/>
                  <a:pt x="142596" y="767420"/>
                </a:cubicBezTo>
                <a:lnTo>
                  <a:pt x="16142" y="640966"/>
                </a:lnTo>
                <a:cubicBezTo>
                  <a:pt x="12358" y="637311"/>
                  <a:pt x="6329" y="637416"/>
                  <a:pt x="2674" y="641200"/>
                </a:cubicBezTo>
                <a:cubicBezTo>
                  <a:pt x="-891" y="644891"/>
                  <a:pt x="-891" y="650743"/>
                  <a:pt x="2674" y="654434"/>
                </a:cubicBezTo>
                <a:lnTo>
                  <a:pt x="145549" y="797309"/>
                </a:lnTo>
                <a:cubicBezTo>
                  <a:pt x="149268" y="801028"/>
                  <a:pt x="155298" y="801028"/>
                  <a:pt x="159017" y="797309"/>
                </a:cubicBezTo>
                <a:lnTo>
                  <a:pt x="301892" y="654434"/>
                </a:lnTo>
                <a:cubicBezTo>
                  <a:pt x="305677" y="650779"/>
                  <a:pt x="305781" y="644750"/>
                  <a:pt x="302127" y="640966"/>
                </a:cubicBezTo>
                <a:cubicBezTo>
                  <a:pt x="298472" y="637182"/>
                  <a:pt x="292442" y="637077"/>
                  <a:pt x="288658" y="640732"/>
                </a:cubicBezTo>
                <a:cubicBezTo>
                  <a:pt x="288578" y="640809"/>
                  <a:pt x="288500" y="640887"/>
                  <a:pt x="288424" y="640966"/>
                </a:cubicBezTo>
                <a:lnTo>
                  <a:pt x="161970" y="767420"/>
                </a:lnTo>
                <a:cubicBezTo>
                  <a:pt x="161933" y="767457"/>
                  <a:pt x="161872" y="767456"/>
                  <a:pt x="161836" y="767419"/>
                </a:cubicBezTo>
                <a:cubicBezTo>
                  <a:pt x="161819" y="767401"/>
                  <a:pt x="161808" y="767378"/>
                  <a:pt x="161808" y="767353"/>
                </a:cubicBezTo>
                <a:lnTo>
                  <a:pt x="161808" y="9525"/>
                </a:lnTo>
                <a:cubicBezTo>
                  <a:pt x="161808" y="4265"/>
                  <a:pt x="157544" y="0"/>
                  <a:pt x="152283" y="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659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529091-1CAC-4F0C-A014-489576CEE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492" y="308841"/>
            <a:ext cx="11357841" cy="763600"/>
          </a:xfrm>
        </p:spPr>
        <p:txBody>
          <a:bodyPr/>
          <a:lstStyle/>
          <a:p>
            <a:r>
              <a:rPr lang="en-US" dirty="0"/>
              <a:t>Integration</a:t>
            </a:r>
          </a:p>
        </p:txBody>
      </p:sp>
      <p:pic>
        <p:nvPicPr>
          <p:cNvPr id="6" name="slide 21">
            <a:hlinkClick r:id="" action="ppaction://media"/>
            <a:extLst>
              <a:ext uri="{FF2B5EF4-FFF2-40B4-BE49-F238E27FC236}">
                <a16:creationId xmlns:a16="http://schemas.microsoft.com/office/drawing/2014/main" id="{36F9984F-4584-4F44-ADFB-67D0019895D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27287" y="1072441"/>
            <a:ext cx="8746045" cy="491965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FE678C4-1CA3-44F3-B3E1-528CEB860EF0}"/>
              </a:ext>
            </a:extLst>
          </p:cNvPr>
          <p:cNvSpPr/>
          <p:nvPr/>
        </p:nvSpPr>
        <p:spPr>
          <a:xfrm>
            <a:off x="3027289" y="1072441"/>
            <a:ext cx="8746044" cy="4919650"/>
          </a:xfrm>
          <a:prstGeom prst="rect">
            <a:avLst/>
          </a:prstGeom>
          <a:noFill/>
          <a:ln w="50800">
            <a:solidFill>
              <a:srgbClr val="00B5E2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222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32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5CE98-01C8-40FE-832A-96D9BCA04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Execution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9D1AADF-0261-482C-A905-A4F15B612A83}"/>
              </a:ext>
            </a:extLst>
          </p:cNvPr>
          <p:cNvSpPr txBox="1">
            <a:spLocks/>
          </p:cNvSpPr>
          <p:nvPr/>
        </p:nvSpPr>
        <p:spPr>
          <a:xfrm>
            <a:off x="415492" y="1072795"/>
            <a:ext cx="7315200" cy="5020683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600"/>
              </a:spcAft>
              <a:buSzPts val="1500"/>
            </a:pPr>
            <a:r>
              <a:rPr lang="en-US" sz="2400" dirty="0">
                <a:latin typeface="Montserrat SemiBold" panose="00000700000000000000" pitchFamily="2" charset="0"/>
              </a:rPr>
              <a:t>Core </a:t>
            </a:r>
            <a:r>
              <a:rPr lang="en-US" sz="2400" dirty="0" err="1">
                <a:latin typeface="Montserrat SemiBold" panose="00000700000000000000" pitchFamily="2" charset="0"/>
              </a:rPr>
              <a:t>Morphir</a:t>
            </a:r>
            <a:endParaRPr lang="en-US" sz="2400" dirty="0">
              <a:latin typeface="Montserrat SemiBold" panose="00000700000000000000" pitchFamily="2" charset="0"/>
            </a:endParaRP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Scala/JVM</a:t>
            </a: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JavaScript</a:t>
            </a: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Interpreted </a:t>
            </a: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Spring</a:t>
            </a:r>
          </a:p>
          <a:p>
            <a:pPr>
              <a:spcAft>
                <a:spcPts val="600"/>
              </a:spcAft>
            </a:pPr>
            <a:endParaRPr lang="en-US" sz="2400" dirty="0">
              <a:latin typeface="+mn-lt"/>
            </a:endParaRPr>
          </a:p>
          <a:p>
            <a:pPr>
              <a:spcAft>
                <a:spcPts val="600"/>
              </a:spcAft>
            </a:pPr>
            <a:r>
              <a:rPr lang="en-US" sz="2400" dirty="0">
                <a:latin typeface="Montserrat SemiBold" panose="00000700000000000000" pitchFamily="2" charset="0"/>
              </a:rPr>
              <a:t>Open-source Community</a:t>
            </a: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 err="1">
                <a:latin typeface="+mn-lt"/>
              </a:rPr>
              <a:t>Dapr</a:t>
            </a:r>
            <a:endParaRPr lang="en-US" sz="2000" dirty="0">
              <a:latin typeface="+mn-lt"/>
            </a:endParaRP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Montserrat SemiBold" panose="00000700000000000000" pitchFamily="2" charset="0"/>
              </a:rPr>
              <a:t>Spark</a:t>
            </a: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…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75C4BD05-936C-4D98-B430-ECBC40E42C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2615" y="2001097"/>
            <a:ext cx="2945340" cy="43567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E7140AE-483B-4531-9745-8BD80D6E67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7767994" y="3496391"/>
            <a:ext cx="1905953" cy="854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6D4C4AB6-1D71-4F7E-9CD5-E1128D31BD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34526" y="4706106"/>
            <a:ext cx="1446856" cy="372048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B2BA0D1C-B02A-4538-8DB8-44D671551DB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98175" y="3701748"/>
            <a:ext cx="1319559" cy="443549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25736279-76C5-4D54-BA86-ADB48B962DD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197960" y="4436800"/>
            <a:ext cx="1046022" cy="769552"/>
          </a:xfrm>
          <a:prstGeom prst="rect">
            <a:avLst/>
          </a:prstGeom>
        </p:spPr>
      </p:pic>
      <p:pic>
        <p:nvPicPr>
          <p:cNvPr id="31" name="Picture 30" descr="Shape&#10;&#10;Description automatically generated with medium confidence">
            <a:extLst>
              <a:ext uri="{FF2B5EF4-FFF2-40B4-BE49-F238E27FC236}">
                <a16:creationId xmlns:a16="http://schemas.microsoft.com/office/drawing/2014/main" id="{65A2C445-8B3B-49F4-9B81-AE7179D6C40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71276" y="5497855"/>
            <a:ext cx="2561472" cy="406849"/>
          </a:xfrm>
          <a:prstGeom prst="rect">
            <a:avLst/>
          </a:prstGeom>
        </p:spPr>
      </p:pic>
      <p:pic>
        <p:nvPicPr>
          <p:cNvPr id="32" name="Google Shape;985;p55">
            <a:extLst>
              <a:ext uri="{FF2B5EF4-FFF2-40B4-BE49-F238E27FC236}">
                <a16:creationId xmlns:a16="http://schemas.microsoft.com/office/drawing/2014/main" id="{693D709B-D0A9-45C9-B601-E209A099705E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3023601" y="4574575"/>
            <a:ext cx="4016301" cy="6317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36065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121;p9">
            <a:extLst>
              <a:ext uri="{FF2B5EF4-FFF2-40B4-BE49-F238E27FC236}">
                <a16:creationId xmlns:a16="http://schemas.microsoft.com/office/drawing/2014/main" id="{88086A18-E5B5-4536-8B5A-1578268F7E24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148547" y="814152"/>
            <a:ext cx="7624786" cy="522969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F4CFEA4-947E-4EC1-B06D-5911503ED498}"/>
              </a:ext>
            </a:extLst>
          </p:cNvPr>
          <p:cNvSpPr txBox="1"/>
          <p:nvPr/>
        </p:nvSpPr>
        <p:spPr>
          <a:xfrm>
            <a:off x="4148548" y="1138379"/>
            <a:ext cx="7624785" cy="3606189"/>
          </a:xfrm>
          <a:prstGeom prst="rect">
            <a:avLst/>
          </a:prstGeom>
          <a:solidFill>
            <a:schemeClr val="lt1"/>
          </a:soli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1" dirty="0">
                <a:solidFill>
                  <a:schemeClr val="accent2"/>
                </a:solidFill>
                <a:latin typeface="Avenir Next LT Pro" panose="020B0504020202020204" pitchFamily="34" charset="0"/>
              </a:rPr>
              <a:t>Open-source Success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accent2"/>
                </a:solidFill>
                <a:latin typeface="Avenir Next LT Pro" panose="020B0504020202020204" pitchFamily="34" charset="0"/>
              </a:rPr>
              <a:t>Incredible partnerships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accent2"/>
                </a:solidFill>
                <a:latin typeface="Avenir Next LT Pro" panose="020B0504020202020204" pitchFamily="34" charset="0"/>
              </a:rPr>
              <a:t>Incredible potential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1" dirty="0">
                <a:solidFill>
                  <a:schemeClr val="accent2"/>
                </a:solidFill>
                <a:latin typeface="Avenir Next LT Pro" panose="020B0504020202020204" pitchFamily="34" charset="0"/>
              </a:rPr>
              <a:t>Roadmap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accent2"/>
                </a:solidFill>
                <a:latin typeface="Avenir Next LT Pro" panose="020B0504020202020204" pitchFamily="34" charset="0"/>
              </a:rPr>
              <a:t>Execution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accent2"/>
                </a:solidFill>
                <a:latin typeface="Avenir Next LT Pro" panose="020B0504020202020204" pitchFamily="34" charset="0"/>
              </a:rPr>
              <a:t>Spark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accent2"/>
                </a:solidFill>
                <a:latin typeface="Avenir Next LT Pro" panose="020B0504020202020204" pitchFamily="34" charset="0"/>
              </a:rPr>
              <a:t>Microservice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accent2"/>
                </a:solidFill>
                <a:latin typeface="Avenir Next LT Pro" panose="020B0504020202020204" pitchFamily="34" charset="0"/>
              </a:rPr>
              <a:t>Creation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accent2"/>
                </a:solidFill>
                <a:latin typeface="Avenir Next LT Pro" panose="020B0504020202020204" pitchFamily="34" charset="0"/>
              </a:rPr>
              <a:t>Scala and more…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accent2"/>
                </a:solidFill>
                <a:latin typeface="Avenir Next LT Pro" panose="020B0504020202020204" pitchFamily="34" charset="0"/>
              </a:rPr>
              <a:t>Quality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accent2"/>
                </a:solidFill>
                <a:latin typeface="Avenir Next LT Pro" panose="020B0504020202020204" pitchFamily="34" charset="0"/>
              </a:rPr>
              <a:t>More insight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accent2"/>
                </a:solidFill>
                <a:latin typeface="Avenir Next LT Pro" panose="020B0504020202020204" pitchFamily="34" charset="0"/>
              </a:rPr>
              <a:t>More Bosque verifier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accent2"/>
                </a:solidFill>
                <a:latin typeface="Avenir Next LT Pro" panose="020B0504020202020204" pitchFamily="34" charset="0"/>
              </a:rPr>
              <a:t>Integration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accent2"/>
                </a:solidFill>
                <a:latin typeface="Avenir Next LT Pro" panose="020B0504020202020204" pitchFamily="34" charset="0"/>
              </a:rPr>
              <a:t>Data Management &amp; Data Quality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accent2"/>
                </a:solidFill>
                <a:latin typeface="Avenir Next LT Pro" panose="020B0504020202020204" pitchFamily="34" charset="0"/>
              </a:rPr>
              <a:t>Ontologies &amp; semantic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1" dirty="0">
                <a:solidFill>
                  <a:schemeClr val="accent2"/>
                </a:solidFill>
                <a:latin typeface="Avenir Next LT Pro" panose="020B0504020202020204" pitchFamily="34" charset="0"/>
              </a:rPr>
              <a:t>Get Involved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accent2"/>
                </a:solidFill>
                <a:latin typeface="Avenir Next LT Pro" panose="020B0504020202020204" pitchFamily="34" charset="0"/>
              </a:rPr>
              <a:t>Your creativity</a:t>
            </a: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C1623416-4A82-420F-83DE-556EF0D86A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492" y="2814976"/>
            <a:ext cx="3600144" cy="1228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668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395600A-8300-4461-8307-92CCF9D94D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B18918CF-52EE-4779-B34E-4B453846D6DE}"/>
              </a:ext>
            </a:extLst>
          </p:cNvPr>
          <p:cNvGrpSpPr/>
          <p:nvPr/>
        </p:nvGrpSpPr>
        <p:grpSpPr>
          <a:xfrm>
            <a:off x="415492" y="1737359"/>
            <a:ext cx="2468880" cy="3682365"/>
            <a:chOff x="415492" y="1737359"/>
            <a:chExt cx="2468880" cy="3682365"/>
          </a:xfrm>
        </p:grpSpPr>
        <p:sp>
          <p:nvSpPr>
            <p:cNvPr id="10" name="Content Placeholder 17">
              <a:extLst>
                <a:ext uri="{FF2B5EF4-FFF2-40B4-BE49-F238E27FC236}">
                  <a16:creationId xmlns:a16="http://schemas.microsoft.com/office/drawing/2014/main" id="{07B041D0-B8CE-4FAF-8BCD-AF44993D1657}"/>
                </a:ext>
              </a:extLst>
            </p:cNvPr>
            <p:cNvSpPr txBox="1">
              <a:spLocks/>
            </p:cNvSpPr>
            <p:nvPr/>
          </p:nvSpPr>
          <p:spPr>
            <a:xfrm>
              <a:off x="415492" y="1737359"/>
              <a:ext cx="2468880" cy="36823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lIns="182880" tIns="1371600" rIns="182880" bIns="0" rtlCol="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spcAft>
                  <a:spcPts val="600"/>
                </a:spcAft>
              </a:pPr>
              <a:r>
                <a:rPr lang="en-US" sz="1600" b="1" kern="0" dirty="0">
                  <a:solidFill>
                    <a:schemeClr val="accent2"/>
                  </a:solidFill>
                  <a:latin typeface="+mn-lt"/>
                </a:rPr>
                <a:t>Industry-wide Transformation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kern="0" dirty="0">
                  <a:solidFill>
                    <a:schemeClr val="accent2"/>
                  </a:solidFill>
                  <a:latin typeface="+mn-lt"/>
                </a:rPr>
                <a:t>More automation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kern="0" dirty="0">
                  <a:solidFill>
                    <a:schemeClr val="accent2"/>
                  </a:solidFill>
                  <a:latin typeface="+mn-lt"/>
                </a:rPr>
                <a:t>Faster tech advances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kern="0" dirty="0">
                  <a:solidFill>
                    <a:schemeClr val="accent2"/>
                  </a:solidFill>
                  <a:latin typeface="+mn-lt"/>
                </a:rPr>
                <a:t>More citizen involvement</a:t>
              </a: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A1E47F65-3979-46FB-8D9E-EE9EAF3C7768}"/>
                </a:ext>
              </a:extLst>
            </p:cNvPr>
            <p:cNvGrpSpPr/>
            <p:nvPr/>
          </p:nvGrpSpPr>
          <p:grpSpPr>
            <a:xfrm>
              <a:off x="616339" y="2209551"/>
              <a:ext cx="821538" cy="724148"/>
              <a:chOff x="5683639" y="3066801"/>
              <a:chExt cx="821538" cy="724148"/>
            </a:xfrm>
          </p:grpSpPr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70483AFC-E5D4-4685-8907-8707A43D1BE8}"/>
                  </a:ext>
                </a:extLst>
              </p:cNvPr>
              <p:cNvSpPr/>
              <p:nvPr/>
            </p:nvSpPr>
            <p:spPr>
              <a:xfrm>
                <a:off x="5683639" y="3066801"/>
                <a:ext cx="821538" cy="724148"/>
              </a:xfrm>
              <a:custGeom>
                <a:avLst/>
                <a:gdLst>
                  <a:gd name="connsiteX0" fmla="*/ 816537 w 821538"/>
                  <a:gd name="connsiteY0" fmla="*/ 666999 h 724148"/>
                  <a:gd name="connsiteX1" fmla="*/ 444110 w 821538"/>
                  <a:gd name="connsiteY1" fmla="*/ 19299 h 724148"/>
                  <a:gd name="connsiteX2" fmla="*/ 392907 w 821538"/>
                  <a:gd name="connsiteY2" fmla="*/ 4779 h 724148"/>
                  <a:gd name="connsiteX3" fmla="*/ 378387 w 821538"/>
                  <a:gd name="connsiteY3" fmla="*/ 19299 h 724148"/>
                  <a:gd name="connsiteX4" fmla="*/ 5007 w 821538"/>
                  <a:gd name="connsiteY4" fmla="*/ 666999 h 724148"/>
                  <a:gd name="connsiteX5" fmla="*/ 19342 w 821538"/>
                  <a:gd name="connsiteY5" fmla="*/ 719148 h 724148"/>
                  <a:gd name="connsiteX6" fmla="*/ 38345 w 821538"/>
                  <a:gd name="connsiteY6" fmla="*/ 724149 h 724148"/>
                  <a:gd name="connsiteX7" fmla="*/ 783200 w 821538"/>
                  <a:gd name="connsiteY7" fmla="*/ 724149 h 724148"/>
                  <a:gd name="connsiteX8" fmla="*/ 821538 w 821538"/>
                  <a:gd name="connsiteY8" fmla="*/ 686001 h 724148"/>
                  <a:gd name="connsiteX9" fmla="*/ 816537 w 821538"/>
                  <a:gd name="connsiteY9" fmla="*/ 666999 h 724148"/>
                  <a:gd name="connsiteX10" fmla="*/ 799764 w 821538"/>
                  <a:gd name="connsiteY10" fmla="*/ 695755 h 724148"/>
                  <a:gd name="connsiteX11" fmla="*/ 783200 w 821538"/>
                  <a:gd name="connsiteY11" fmla="*/ 705099 h 724148"/>
                  <a:gd name="connsiteX12" fmla="*/ 38345 w 821538"/>
                  <a:gd name="connsiteY12" fmla="*/ 705099 h 724148"/>
                  <a:gd name="connsiteX13" fmla="*/ 21781 w 821538"/>
                  <a:gd name="connsiteY13" fmla="*/ 695745 h 724148"/>
                  <a:gd name="connsiteX14" fmla="*/ 21514 w 821538"/>
                  <a:gd name="connsiteY14" fmla="*/ 676524 h 724148"/>
                  <a:gd name="connsiteX15" fmla="*/ 395037 w 821538"/>
                  <a:gd name="connsiteY15" fmla="*/ 28548 h 724148"/>
                  <a:gd name="connsiteX16" fmla="*/ 420359 w 821538"/>
                  <a:gd name="connsiteY16" fmla="*/ 21467 h 724148"/>
                  <a:gd name="connsiteX17" fmla="*/ 427594 w 821538"/>
                  <a:gd name="connsiteY17" fmla="*/ 28824 h 724148"/>
                  <a:gd name="connsiteX18" fmla="*/ 799888 w 821538"/>
                  <a:gd name="connsiteY18" fmla="*/ 676248 h 724148"/>
                  <a:gd name="connsiteX19" fmla="*/ 799764 w 821538"/>
                  <a:gd name="connsiteY19" fmla="*/ 695755 h 724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821538" h="724148">
                    <a:moveTo>
                      <a:pt x="816537" y="666999"/>
                    </a:moveTo>
                    <a:lnTo>
                      <a:pt x="444110" y="19299"/>
                    </a:lnTo>
                    <a:cubicBezTo>
                      <a:pt x="433980" y="1150"/>
                      <a:pt x="411056" y="-5351"/>
                      <a:pt x="392907" y="4779"/>
                    </a:cubicBezTo>
                    <a:cubicBezTo>
                      <a:pt x="386815" y="8179"/>
                      <a:pt x="381788" y="13207"/>
                      <a:pt x="378387" y="19299"/>
                    </a:cubicBezTo>
                    <a:lnTo>
                      <a:pt x="5007" y="666999"/>
                    </a:lnTo>
                    <a:cubicBezTo>
                      <a:pt x="-5435" y="685358"/>
                      <a:pt x="983" y="708706"/>
                      <a:pt x="19342" y="719148"/>
                    </a:cubicBezTo>
                    <a:cubicBezTo>
                      <a:pt x="25133" y="722442"/>
                      <a:pt x="31683" y="724165"/>
                      <a:pt x="38345" y="724149"/>
                    </a:cubicBezTo>
                    <a:lnTo>
                      <a:pt x="783200" y="724149"/>
                    </a:lnTo>
                    <a:cubicBezTo>
                      <a:pt x="804321" y="724201"/>
                      <a:pt x="821486" y="707122"/>
                      <a:pt x="821538" y="686001"/>
                    </a:cubicBezTo>
                    <a:cubicBezTo>
                      <a:pt x="821555" y="679339"/>
                      <a:pt x="819831" y="672789"/>
                      <a:pt x="816537" y="666999"/>
                    </a:cubicBezTo>
                    <a:close/>
                    <a:moveTo>
                      <a:pt x="799764" y="695755"/>
                    </a:moveTo>
                    <a:cubicBezTo>
                      <a:pt x="796343" y="701641"/>
                      <a:pt x="790007" y="705216"/>
                      <a:pt x="783200" y="705099"/>
                    </a:cubicBezTo>
                    <a:lnTo>
                      <a:pt x="38345" y="705099"/>
                    </a:lnTo>
                    <a:cubicBezTo>
                      <a:pt x="31535" y="705218"/>
                      <a:pt x="25196" y="701638"/>
                      <a:pt x="21781" y="695745"/>
                    </a:cubicBezTo>
                    <a:cubicBezTo>
                      <a:pt x="18229" y="689856"/>
                      <a:pt x="18127" y="682509"/>
                      <a:pt x="21514" y="676524"/>
                    </a:cubicBezTo>
                    <a:lnTo>
                      <a:pt x="395037" y="28548"/>
                    </a:lnTo>
                    <a:cubicBezTo>
                      <a:pt x="400074" y="19600"/>
                      <a:pt x="411412" y="16429"/>
                      <a:pt x="420359" y="21467"/>
                    </a:cubicBezTo>
                    <a:cubicBezTo>
                      <a:pt x="423417" y="23187"/>
                      <a:pt x="425925" y="25738"/>
                      <a:pt x="427594" y="28824"/>
                    </a:cubicBezTo>
                    <a:lnTo>
                      <a:pt x="799888" y="676248"/>
                    </a:lnTo>
                    <a:cubicBezTo>
                      <a:pt x="803380" y="682293"/>
                      <a:pt x="803333" y="689754"/>
                      <a:pt x="799764" y="69575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C460AA11-10E0-4DC3-8EF3-EA6E68780DB7}"/>
                  </a:ext>
                </a:extLst>
              </p:cNvPr>
              <p:cNvSpPr/>
              <p:nvPr/>
            </p:nvSpPr>
            <p:spPr>
              <a:xfrm>
                <a:off x="6072906" y="3633167"/>
                <a:ext cx="43635" cy="43300"/>
              </a:xfrm>
              <a:custGeom>
                <a:avLst/>
                <a:gdLst>
                  <a:gd name="connsiteX0" fmla="*/ 21505 w 43635"/>
                  <a:gd name="connsiteY0" fmla="*/ 43292 h 43300"/>
                  <a:gd name="connsiteX1" fmla="*/ 6208 w 43635"/>
                  <a:gd name="connsiteY1" fmla="*/ 37005 h 43300"/>
                  <a:gd name="connsiteX2" fmla="*/ 17 w 43635"/>
                  <a:gd name="connsiteY2" fmla="*/ 21489 h 43300"/>
                  <a:gd name="connsiteX3" fmla="*/ 6141 w 43635"/>
                  <a:gd name="connsiteY3" fmla="*/ 6030 h 43300"/>
                  <a:gd name="connsiteX4" fmla="*/ 21505 w 43635"/>
                  <a:gd name="connsiteY4" fmla="*/ 10 h 43300"/>
                  <a:gd name="connsiteX5" fmla="*/ 37241 w 43635"/>
                  <a:gd name="connsiteY5" fmla="*/ 6087 h 43300"/>
                  <a:gd name="connsiteX6" fmla="*/ 43622 w 43635"/>
                  <a:gd name="connsiteY6" fmla="*/ 21489 h 43300"/>
                  <a:gd name="connsiteX7" fmla="*/ 37183 w 43635"/>
                  <a:gd name="connsiteY7" fmla="*/ 36948 h 43300"/>
                  <a:gd name="connsiteX8" fmla="*/ 21505 w 43635"/>
                  <a:gd name="connsiteY8" fmla="*/ 43292 h 43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635" h="43300">
                    <a:moveTo>
                      <a:pt x="21505" y="43292"/>
                    </a:moveTo>
                    <a:cubicBezTo>
                      <a:pt x="15745" y="43459"/>
                      <a:pt x="10186" y="41174"/>
                      <a:pt x="6208" y="37005"/>
                    </a:cubicBezTo>
                    <a:cubicBezTo>
                      <a:pt x="2098" y="32905"/>
                      <a:pt x="-141" y="27293"/>
                      <a:pt x="17" y="21489"/>
                    </a:cubicBezTo>
                    <a:cubicBezTo>
                      <a:pt x="-218" y="15703"/>
                      <a:pt x="2008" y="10087"/>
                      <a:pt x="6141" y="6030"/>
                    </a:cubicBezTo>
                    <a:cubicBezTo>
                      <a:pt x="10224" y="2007"/>
                      <a:pt x="15776" y="-169"/>
                      <a:pt x="21505" y="10"/>
                    </a:cubicBezTo>
                    <a:cubicBezTo>
                      <a:pt x="27350" y="-135"/>
                      <a:pt x="33011" y="2051"/>
                      <a:pt x="37241" y="6087"/>
                    </a:cubicBezTo>
                    <a:cubicBezTo>
                      <a:pt x="41508" y="10048"/>
                      <a:pt x="43838" y="15671"/>
                      <a:pt x="43622" y="21489"/>
                    </a:cubicBezTo>
                    <a:cubicBezTo>
                      <a:pt x="43762" y="27321"/>
                      <a:pt x="41423" y="32940"/>
                      <a:pt x="37183" y="36948"/>
                    </a:cubicBezTo>
                    <a:cubicBezTo>
                      <a:pt x="33050" y="41126"/>
                      <a:pt x="27380" y="43420"/>
                      <a:pt x="21505" y="4329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FFCDBF9D-C959-4A74-9DEB-C2AA3352D853}"/>
                  </a:ext>
                </a:extLst>
              </p:cNvPr>
              <p:cNvSpPr/>
              <p:nvPr/>
            </p:nvSpPr>
            <p:spPr>
              <a:xfrm>
                <a:off x="6080867" y="3265046"/>
                <a:ext cx="25822" cy="303018"/>
              </a:xfrm>
              <a:custGeom>
                <a:avLst/>
                <a:gdLst>
                  <a:gd name="connsiteX0" fmla="*/ 3077 w 25822"/>
                  <a:gd name="connsiteY0" fmla="*/ 303019 h 303018"/>
                  <a:gd name="connsiteX1" fmla="*/ 0 w 25822"/>
                  <a:gd name="connsiteY1" fmla="*/ 0 h 303018"/>
                  <a:gd name="connsiteX2" fmla="*/ 25822 w 25822"/>
                  <a:gd name="connsiteY2" fmla="*/ 0 h 303018"/>
                  <a:gd name="connsiteX3" fmla="*/ 22746 w 25822"/>
                  <a:gd name="connsiteY3" fmla="*/ 303019 h 303018"/>
                  <a:gd name="connsiteX4" fmla="*/ 3077 w 25822"/>
                  <a:gd name="connsiteY4" fmla="*/ 303019 h 303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822" h="303018">
                    <a:moveTo>
                      <a:pt x="3077" y="303019"/>
                    </a:moveTo>
                    <a:lnTo>
                      <a:pt x="0" y="0"/>
                    </a:lnTo>
                    <a:lnTo>
                      <a:pt x="25822" y="0"/>
                    </a:lnTo>
                    <a:lnTo>
                      <a:pt x="22746" y="303019"/>
                    </a:lnTo>
                    <a:lnTo>
                      <a:pt x="3077" y="303019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50E48E60-71DD-4E4A-8A0A-5EFAFA22DA46}"/>
              </a:ext>
            </a:extLst>
          </p:cNvPr>
          <p:cNvGrpSpPr/>
          <p:nvPr/>
        </p:nvGrpSpPr>
        <p:grpSpPr>
          <a:xfrm>
            <a:off x="3378479" y="1737359"/>
            <a:ext cx="2468880" cy="3682365"/>
            <a:chOff x="3378479" y="1737359"/>
            <a:chExt cx="2468880" cy="3682365"/>
          </a:xfrm>
        </p:grpSpPr>
        <p:sp>
          <p:nvSpPr>
            <p:cNvPr id="9" name="Content Placeholder 17">
              <a:extLst>
                <a:ext uri="{FF2B5EF4-FFF2-40B4-BE49-F238E27FC236}">
                  <a16:creationId xmlns:a16="http://schemas.microsoft.com/office/drawing/2014/main" id="{78847B62-A491-4384-BB9E-673FA1FB13BD}"/>
                </a:ext>
              </a:extLst>
            </p:cNvPr>
            <p:cNvSpPr txBox="1">
              <a:spLocks/>
            </p:cNvSpPr>
            <p:nvPr/>
          </p:nvSpPr>
          <p:spPr>
            <a:xfrm>
              <a:off x="3378479" y="1737359"/>
              <a:ext cx="2468880" cy="36823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lIns="182880" tIns="1371600" rIns="182880" bIns="0" rtlCol="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spcAft>
                  <a:spcPts val="600"/>
                </a:spcAft>
              </a:pPr>
              <a:r>
                <a:rPr lang="en-US" sz="1600" b="1" kern="0" dirty="0">
                  <a:solidFill>
                    <a:schemeClr val="accent2"/>
                  </a:solidFill>
                  <a:latin typeface="+mn-lt"/>
                </a:rPr>
                <a:t>Increased Transparency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kern="0" dirty="0">
                  <a:solidFill>
                    <a:schemeClr val="accent2"/>
                  </a:solidFill>
                  <a:latin typeface="+mn-lt"/>
                </a:rPr>
                <a:t>Regulatory requirements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kern="0" dirty="0">
                  <a:solidFill>
                    <a:schemeClr val="accent2"/>
                  </a:solidFill>
                  <a:latin typeface="+mn-lt"/>
                </a:rPr>
                <a:t>Easy to investigate and understand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kern="0" dirty="0">
                  <a:solidFill>
                    <a:schemeClr val="accent2"/>
                  </a:solidFill>
                  <a:latin typeface="+mn-lt"/>
                </a:rPr>
                <a:t>Audits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kern="0" dirty="0">
                  <a:solidFill>
                    <a:schemeClr val="accent2"/>
                  </a:solidFill>
                  <a:latin typeface="+mn-lt"/>
                </a:rPr>
                <a:t>Ensure correctness</a:t>
              </a:r>
            </a:p>
            <a:p>
              <a:pPr>
                <a:spcAft>
                  <a:spcPts val="600"/>
                </a:spcAft>
              </a:pPr>
              <a:endParaRPr lang="en-US" sz="1600" b="1" kern="0" dirty="0">
                <a:solidFill>
                  <a:schemeClr val="accent2"/>
                </a:solidFill>
                <a:latin typeface="+mn-lt"/>
              </a:endParaRPr>
            </a:p>
          </p:txBody>
        </p:sp>
        <p:grpSp>
          <p:nvGrpSpPr>
            <p:cNvPr id="20" name="Graphic 18" descr="Checkbox Checked outline">
              <a:extLst>
                <a:ext uri="{FF2B5EF4-FFF2-40B4-BE49-F238E27FC236}">
                  <a16:creationId xmlns:a16="http://schemas.microsoft.com/office/drawing/2014/main" id="{EA60CF7E-7AA2-4E5F-A2C7-0C50FE5EC507}"/>
                </a:ext>
              </a:extLst>
            </p:cNvPr>
            <p:cNvGrpSpPr/>
            <p:nvPr/>
          </p:nvGrpSpPr>
          <p:grpSpPr>
            <a:xfrm>
              <a:off x="3582295" y="2209551"/>
              <a:ext cx="724148" cy="724148"/>
              <a:chOff x="5846762" y="3181350"/>
              <a:chExt cx="495300" cy="495300"/>
            </a:xfrm>
            <a:solidFill>
              <a:schemeClr val="accent1"/>
            </a:solidFill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08879EDE-DC10-49B7-A4C0-193C63E2E2C4}"/>
                  </a:ext>
                </a:extLst>
              </p:cNvPr>
              <p:cNvSpPr/>
              <p:nvPr/>
            </p:nvSpPr>
            <p:spPr>
              <a:xfrm>
                <a:off x="5846762" y="3181350"/>
                <a:ext cx="495300" cy="495300"/>
              </a:xfrm>
              <a:custGeom>
                <a:avLst/>
                <a:gdLst>
                  <a:gd name="connsiteX0" fmla="*/ 476250 w 495300"/>
                  <a:gd name="connsiteY0" fmla="*/ 19050 h 495300"/>
                  <a:gd name="connsiteX1" fmla="*/ 476250 w 495300"/>
                  <a:gd name="connsiteY1" fmla="*/ 476250 h 495300"/>
                  <a:gd name="connsiteX2" fmla="*/ 19050 w 495300"/>
                  <a:gd name="connsiteY2" fmla="*/ 476250 h 495300"/>
                  <a:gd name="connsiteX3" fmla="*/ 19050 w 495300"/>
                  <a:gd name="connsiteY3" fmla="*/ 19050 h 495300"/>
                  <a:gd name="connsiteX4" fmla="*/ 476250 w 495300"/>
                  <a:gd name="connsiteY4" fmla="*/ 19050 h 495300"/>
                  <a:gd name="connsiteX5" fmla="*/ 495300 w 495300"/>
                  <a:gd name="connsiteY5" fmla="*/ 0 h 495300"/>
                  <a:gd name="connsiteX6" fmla="*/ 0 w 495300"/>
                  <a:gd name="connsiteY6" fmla="*/ 0 h 495300"/>
                  <a:gd name="connsiteX7" fmla="*/ 0 w 495300"/>
                  <a:gd name="connsiteY7" fmla="*/ 495300 h 495300"/>
                  <a:gd name="connsiteX8" fmla="*/ 495300 w 495300"/>
                  <a:gd name="connsiteY8" fmla="*/ 495300 h 495300"/>
                  <a:gd name="connsiteX9" fmla="*/ 495300 w 495300"/>
                  <a:gd name="connsiteY9" fmla="*/ 0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5300" h="495300">
                    <a:moveTo>
                      <a:pt x="476250" y="19050"/>
                    </a:moveTo>
                    <a:lnTo>
                      <a:pt x="476250" y="476250"/>
                    </a:lnTo>
                    <a:lnTo>
                      <a:pt x="19050" y="476250"/>
                    </a:lnTo>
                    <a:lnTo>
                      <a:pt x="19050" y="19050"/>
                    </a:lnTo>
                    <a:lnTo>
                      <a:pt x="476250" y="19050"/>
                    </a:lnTo>
                    <a:moveTo>
                      <a:pt x="495300" y="0"/>
                    </a:moveTo>
                    <a:lnTo>
                      <a:pt x="0" y="0"/>
                    </a:lnTo>
                    <a:lnTo>
                      <a:pt x="0" y="495300"/>
                    </a:lnTo>
                    <a:lnTo>
                      <a:pt x="495300" y="495300"/>
                    </a:lnTo>
                    <a:lnTo>
                      <a:pt x="49530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6EFB68D3-98C6-4075-9C1E-5E5EA9C10B84}"/>
                  </a:ext>
                </a:extLst>
              </p:cNvPr>
              <p:cNvSpPr/>
              <p:nvPr/>
            </p:nvSpPr>
            <p:spPr>
              <a:xfrm>
                <a:off x="5925752" y="3298440"/>
                <a:ext cx="337318" cy="244040"/>
              </a:xfrm>
              <a:custGeom>
                <a:avLst/>
                <a:gdLst>
                  <a:gd name="connsiteX0" fmla="*/ 106747 w 337318"/>
                  <a:gd name="connsiteY0" fmla="*/ 244040 h 244040"/>
                  <a:gd name="connsiteX1" fmla="*/ 0 w 337318"/>
                  <a:gd name="connsiteY1" fmla="*/ 137293 h 244040"/>
                  <a:gd name="connsiteX2" fmla="*/ 13468 w 337318"/>
                  <a:gd name="connsiteY2" fmla="*/ 123825 h 244040"/>
                  <a:gd name="connsiteX3" fmla="*/ 106747 w 337318"/>
                  <a:gd name="connsiteY3" fmla="*/ 217103 h 244040"/>
                  <a:gd name="connsiteX4" fmla="*/ 323850 w 337318"/>
                  <a:gd name="connsiteY4" fmla="*/ 0 h 244040"/>
                  <a:gd name="connsiteX5" fmla="*/ 337318 w 337318"/>
                  <a:gd name="connsiteY5" fmla="*/ 13468 h 244040"/>
                  <a:gd name="connsiteX6" fmla="*/ 106747 w 337318"/>
                  <a:gd name="connsiteY6" fmla="*/ 244040 h 244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7318" h="244040">
                    <a:moveTo>
                      <a:pt x="106747" y="244040"/>
                    </a:moveTo>
                    <a:lnTo>
                      <a:pt x="0" y="137293"/>
                    </a:lnTo>
                    <a:lnTo>
                      <a:pt x="13468" y="123825"/>
                    </a:lnTo>
                    <a:lnTo>
                      <a:pt x="106747" y="217103"/>
                    </a:lnTo>
                    <a:lnTo>
                      <a:pt x="323850" y="0"/>
                    </a:lnTo>
                    <a:lnTo>
                      <a:pt x="337318" y="13468"/>
                    </a:lnTo>
                    <a:lnTo>
                      <a:pt x="106747" y="24404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63322845-ABFB-4C59-A9E2-2EC4BDA3ADC1}"/>
              </a:ext>
            </a:extLst>
          </p:cNvPr>
          <p:cNvGrpSpPr/>
          <p:nvPr/>
        </p:nvGrpSpPr>
        <p:grpSpPr>
          <a:xfrm>
            <a:off x="6341466" y="1737359"/>
            <a:ext cx="2468880" cy="3682365"/>
            <a:chOff x="6341466" y="1737359"/>
            <a:chExt cx="2468880" cy="3682365"/>
          </a:xfrm>
        </p:grpSpPr>
        <p:sp>
          <p:nvSpPr>
            <p:cNvPr id="8" name="Content Placeholder 17">
              <a:extLst>
                <a:ext uri="{FF2B5EF4-FFF2-40B4-BE49-F238E27FC236}">
                  <a16:creationId xmlns:a16="http://schemas.microsoft.com/office/drawing/2014/main" id="{050A02D2-A828-40AB-83EF-C9C09DEA1AE5}"/>
                </a:ext>
              </a:extLst>
            </p:cNvPr>
            <p:cNvSpPr txBox="1">
              <a:spLocks/>
            </p:cNvSpPr>
            <p:nvPr/>
          </p:nvSpPr>
          <p:spPr>
            <a:xfrm>
              <a:off x="6341466" y="1737359"/>
              <a:ext cx="2468880" cy="36823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lIns="182880" tIns="1371600" rIns="182880" bIns="0" rtlCol="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spcAft>
                  <a:spcPts val="600"/>
                </a:spcAft>
              </a:pPr>
              <a:r>
                <a:rPr lang="en-US" sz="1600" b="1" kern="0" dirty="0">
                  <a:solidFill>
                    <a:schemeClr val="accent2"/>
                  </a:solidFill>
                  <a:latin typeface="+mn-lt"/>
                </a:rPr>
                <a:t>Be Better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kern="0" dirty="0">
                  <a:solidFill>
                    <a:schemeClr val="accent2"/>
                  </a:solidFill>
                  <a:latin typeface="+mn-lt"/>
                </a:rPr>
                <a:t>Work faster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kern="0" dirty="0">
                  <a:solidFill>
                    <a:schemeClr val="accent2"/>
                  </a:solidFill>
                  <a:latin typeface="+mn-lt"/>
                </a:rPr>
                <a:t>Reduce risk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kern="0" dirty="0">
                  <a:solidFill>
                    <a:schemeClr val="accent2"/>
                  </a:solidFill>
                  <a:latin typeface="+mn-lt"/>
                </a:rPr>
                <a:t>Increase efficiency 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endParaRPr lang="en-US" sz="1600" kern="0" dirty="0">
                <a:solidFill>
                  <a:schemeClr val="accent2"/>
                </a:solidFill>
                <a:latin typeface="+mn-lt"/>
              </a:endParaRPr>
            </a:p>
            <a:p>
              <a:pPr>
                <a:spcAft>
                  <a:spcPts val="600"/>
                </a:spcAft>
              </a:pPr>
              <a:endParaRPr lang="en-US" sz="1600" b="1" kern="0" dirty="0">
                <a:solidFill>
                  <a:schemeClr val="accent2"/>
                </a:solidFill>
                <a:latin typeface="+mn-lt"/>
              </a:endParaRPr>
            </a:p>
          </p:txBody>
        </p:sp>
        <p:grpSp>
          <p:nvGrpSpPr>
            <p:cNvPr id="25" name="Graphic 23" descr="Gauge outline">
              <a:extLst>
                <a:ext uri="{FF2B5EF4-FFF2-40B4-BE49-F238E27FC236}">
                  <a16:creationId xmlns:a16="http://schemas.microsoft.com/office/drawing/2014/main" id="{DD255D66-688F-40D6-8194-4586C3FC2FCA}"/>
                </a:ext>
              </a:extLst>
            </p:cNvPr>
            <p:cNvGrpSpPr/>
            <p:nvPr/>
          </p:nvGrpSpPr>
          <p:grpSpPr>
            <a:xfrm>
              <a:off x="6515994" y="2380741"/>
              <a:ext cx="991499" cy="562388"/>
              <a:chOff x="5684836" y="3200322"/>
              <a:chExt cx="819150" cy="464630"/>
            </a:xfrm>
            <a:solidFill>
              <a:schemeClr val="accent1"/>
            </a:solidFill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2A60E7BC-B4D7-4585-8973-3414C4729696}"/>
                  </a:ext>
                </a:extLst>
              </p:cNvPr>
              <p:cNvSpPr/>
              <p:nvPr/>
            </p:nvSpPr>
            <p:spPr>
              <a:xfrm>
                <a:off x="5684836" y="3200322"/>
                <a:ext cx="662654" cy="447752"/>
              </a:xfrm>
              <a:custGeom>
                <a:avLst/>
                <a:gdLst>
                  <a:gd name="connsiteX0" fmla="*/ 400050 w 662654"/>
                  <a:gd name="connsiteY0" fmla="*/ 19366 h 447752"/>
                  <a:gd name="connsiteX1" fmla="*/ 400050 w 662654"/>
                  <a:gd name="connsiteY1" fmla="*/ 85803 h 447752"/>
                  <a:gd name="connsiteX2" fmla="*/ 419100 w 662654"/>
                  <a:gd name="connsiteY2" fmla="*/ 85803 h 447752"/>
                  <a:gd name="connsiteX3" fmla="*/ 419100 w 662654"/>
                  <a:gd name="connsiteY3" fmla="*/ 19328 h 447752"/>
                  <a:gd name="connsiteX4" fmla="*/ 548745 w 662654"/>
                  <a:gd name="connsiteY4" fmla="*/ 44845 h 447752"/>
                  <a:gd name="connsiteX5" fmla="*/ 524647 w 662654"/>
                  <a:gd name="connsiteY5" fmla="*/ 101043 h 447752"/>
                  <a:gd name="connsiteX6" fmla="*/ 542154 w 662654"/>
                  <a:gd name="connsiteY6" fmla="*/ 108548 h 447752"/>
                  <a:gd name="connsiteX7" fmla="*/ 566376 w 662654"/>
                  <a:gd name="connsiteY7" fmla="*/ 52027 h 447752"/>
                  <a:gd name="connsiteX8" fmla="*/ 647891 w 662654"/>
                  <a:gd name="connsiteY8" fmla="*/ 100538 h 447752"/>
                  <a:gd name="connsiteX9" fmla="*/ 662654 w 662654"/>
                  <a:gd name="connsiteY9" fmla="*/ 87927 h 447752"/>
                  <a:gd name="connsiteX10" fmla="*/ 87910 w 662654"/>
                  <a:gd name="connsiteY10" fmla="*/ 155827 h 447752"/>
                  <a:gd name="connsiteX11" fmla="*/ 0 w 662654"/>
                  <a:gd name="connsiteY11" fmla="*/ 409653 h 447752"/>
                  <a:gd name="connsiteX12" fmla="*/ 0 w 662654"/>
                  <a:gd name="connsiteY12" fmla="*/ 447753 h 447752"/>
                  <a:gd name="connsiteX13" fmla="*/ 19050 w 662654"/>
                  <a:gd name="connsiteY13" fmla="*/ 447753 h 447752"/>
                  <a:gd name="connsiteX14" fmla="*/ 19050 w 662654"/>
                  <a:gd name="connsiteY14" fmla="*/ 409653 h 447752"/>
                  <a:gd name="connsiteX15" fmla="*/ 44768 w 662654"/>
                  <a:gd name="connsiteY15" fmla="*/ 270473 h 447752"/>
                  <a:gd name="connsiteX16" fmla="*/ 100965 w 662654"/>
                  <a:gd name="connsiteY16" fmla="*/ 294581 h 447752"/>
                  <a:gd name="connsiteX17" fmla="*/ 108471 w 662654"/>
                  <a:gd name="connsiteY17" fmla="*/ 277074 h 447752"/>
                  <a:gd name="connsiteX18" fmla="*/ 51959 w 662654"/>
                  <a:gd name="connsiteY18" fmla="*/ 252862 h 447752"/>
                  <a:gd name="connsiteX19" fmla="*/ 126930 w 662654"/>
                  <a:gd name="connsiteY19" fmla="*/ 140533 h 447752"/>
                  <a:gd name="connsiteX20" fmla="*/ 174184 w 662654"/>
                  <a:gd name="connsiteY20" fmla="*/ 187787 h 447752"/>
                  <a:gd name="connsiteX21" fmla="*/ 187652 w 662654"/>
                  <a:gd name="connsiteY21" fmla="*/ 174318 h 447752"/>
                  <a:gd name="connsiteX22" fmla="*/ 140399 w 662654"/>
                  <a:gd name="connsiteY22" fmla="*/ 127065 h 447752"/>
                  <a:gd name="connsiteX23" fmla="*/ 252727 w 662654"/>
                  <a:gd name="connsiteY23" fmla="*/ 52094 h 447752"/>
                  <a:gd name="connsiteX24" fmla="*/ 276940 w 662654"/>
                  <a:gd name="connsiteY24" fmla="*/ 108605 h 447752"/>
                  <a:gd name="connsiteX25" fmla="*/ 294447 w 662654"/>
                  <a:gd name="connsiteY25" fmla="*/ 101100 h 447752"/>
                  <a:gd name="connsiteX26" fmla="*/ 270396 w 662654"/>
                  <a:gd name="connsiteY26" fmla="*/ 44845 h 447752"/>
                  <a:gd name="connsiteX27" fmla="*/ 400050 w 662654"/>
                  <a:gd name="connsiteY27" fmla="*/ 19366 h 447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62654" h="447752">
                    <a:moveTo>
                      <a:pt x="400050" y="19366"/>
                    </a:moveTo>
                    <a:lnTo>
                      <a:pt x="400050" y="85803"/>
                    </a:lnTo>
                    <a:lnTo>
                      <a:pt x="419100" y="85803"/>
                    </a:lnTo>
                    <a:lnTo>
                      <a:pt x="419100" y="19328"/>
                    </a:lnTo>
                    <a:cubicBezTo>
                      <a:pt x="463457" y="20352"/>
                      <a:pt x="507308" y="28983"/>
                      <a:pt x="548745" y="44845"/>
                    </a:cubicBezTo>
                    <a:lnTo>
                      <a:pt x="524647" y="101043"/>
                    </a:lnTo>
                    <a:lnTo>
                      <a:pt x="542154" y="108548"/>
                    </a:lnTo>
                    <a:lnTo>
                      <a:pt x="566376" y="52027"/>
                    </a:lnTo>
                    <a:cubicBezTo>
                      <a:pt x="595412" y="64835"/>
                      <a:pt x="622785" y="81125"/>
                      <a:pt x="647891" y="100538"/>
                    </a:cubicBezTo>
                    <a:lnTo>
                      <a:pt x="662654" y="87927"/>
                    </a:lnTo>
                    <a:cubicBezTo>
                      <a:pt x="485193" y="-52035"/>
                      <a:pt x="227872" y="-21635"/>
                      <a:pt x="87910" y="155827"/>
                    </a:cubicBezTo>
                    <a:cubicBezTo>
                      <a:pt x="30882" y="228134"/>
                      <a:pt x="-91" y="317563"/>
                      <a:pt x="0" y="409653"/>
                    </a:cubicBezTo>
                    <a:lnTo>
                      <a:pt x="0" y="447753"/>
                    </a:lnTo>
                    <a:lnTo>
                      <a:pt x="19050" y="447753"/>
                    </a:lnTo>
                    <a:lnTo>
                      <a:pt x="19050" y="409653"/>
                    </a:lnTo>
                    <a:cubicBezTo>
                      <a:pt x="19026" y="362076"/>
                      <a:pt x="27743" y="314900"/>
                      <a:pt x="44768" y="270473"/>
                    </a:cubicBezTo>
                    <a:lnTo>
                      <a:pt x="100965" y="294581"/>
                    </a:lnTo>
                    <a:lnTo>
                      <a:pt x="108471" y="277074"/>
                    </a:lnTo>
                    <a:lnTo>
                      <a:pt x="51959" y="252862"/>
                    </a:lnTo>
                    <a:cubicBezTo>
                      <a:pt x="70260" y="211362"/>
                      <a:pt x="95627" y="173355"/>
                      <a:pt x="126930" y="140533"/>
                    </a:cubicBezTo>
                    <a:lnTo>
                      <a:pt x="174184" y="187787"/>
                    </a:lnTo>
                    <a:lnTo>
                      <a:pt x="187652" y="174318"/>
                    </a:lnTo>
                    <a:lnTo>
                      <a:pt x="140399" y="127065"/>
                    </a:lnTo>
                    <a:cubicBezTo>
                      <a:pt x="173220" y="95762"/>
                      <a:pt x="211228" y="70395"/>
                      <a:pt x="252727" y="52094"/>
                    </a:cubicBezTo>
                    <a:lnTo>
                      <a:pt x="276940" y="108605"/>
                    </a:lnTo>
                    <a:lnTo>
                      <a:pt x="294447" y="101100"/>
                    </a:lnTo>
                    <a:lnTo>
                      <a:pt x="270396" y="44845"/>
                    </a:lnTo>
                    <a:cubicBezTo>
                      <a:pt x="311840" y="29006"/>
                      <a:pt x="355693" y="20388"/>
                      <a:pt x="400050" y="193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F8390DE9-9A72-450C-87AF-D20B2B5DB41E}"/>
                  </a:ext>
                </a:extLst>
              </p:cNvPr>
              <p:cNvSpPr/>
              <p:nvPr/>
            </p:nvSpPr>
            <p:spPr>
              <a:xfrm>
                <a:off x="6395459" y="3361886"/>
                <a:ext cx="108527" cy="286188"/>
              </a:xfrm>
              <a:custGeom>
                <a:avLst/>
                <a:gdLst>
                  <a:gd name="connsiteX0" fmla="*/ 24546 w 108527"/>
                  <a:gd name="connsiteY0" fmla="*/ 0 h 286188"/>
                  <a:gd name="connsiteX1" fmla="*/ 12040 w 108527"/>
                  <a:gd name="connsiteY1" fmla="*/ 14926 h 286188"/>
                  <a:gd name="connsiteX2" fmla="*/ 56540 w 108527"/>
                  <a:gd name="connsiteY2" fmla="*/ 91278 h 286188"/>
                  <a:gd name="connsiteX3" fmla="*/ 0 w 108527"/>
                  <a:gd name="connsiteY3" fmla="*/ 115510 h 286188"/>
                  <a:gd name="connsiteX4" fmla="*/ 7506 w 108527"/>
                  <a:gd name="connsiteY4" fmla="*/ 133017 h 286188"/>
                  <a:gd name="connsiteX5" fmla="*/ 63827 w 108527"/>
                  <a:gd name="connsiteY5" fmla="*/ 108880 h 286188"/>
                  <a:gd name="connsiteX6" fmla="*/ 89478 w 108527"/>
                  <a:gd name="connsiteY6" fmla="*/ 248088 h 286188"/>
                  <a:gd name="connsiteX7" fmla="*/ 89478 w 108527"/>
                  <a:gd name="connsiteY7" fmla="*/ 286188 h 286188"/>
                  <a:gd name="connsiteX8" fmla="*/ 108528 w 108527"/>
                  <a:gd name="connsiteY8" fmla="*/ 286188 h 286188"/>
                  <a:gd name="connsiteX9" fmla="*/ 108528 w 108527"/>
                  <a:gd name="connsiteY9" fmla="*/ 248088 h 286188"/>
                  <a:gd name="connsiteX10" fmla="*/ 24546 w 108527"/>
                  <a:gd name="connsiteY10" fmla="*/ 0 h 286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8527" h="286188">
                    <a:moveTo>
                      <a:pt x="24546" y="0"/>
                    </a:moveTo>
                    <a:lnTo>
                      <a:pt x="12040" y="14926"/>
                    </a:lnTo>
                    <a:cubicBezTo>
                      <a:pt x="29713" y="38612"/>
                      <a:pt x="44642" y="64226"/>
                      <a:pt x="56540" y="91278"/>
                    </a:cubicBezTo>
                    <a:lnTo>
                      <a:pt x="0" y="115510"/>
                    </a:lnTo>
                    <a:lnTo>
                      <a:pt x="7506" y="133017"/>
                    </a:lnTo>
                    <a:lnTo>
                      <a:pt x="63827" y="108880"/>
                    </a:lnTo>
                    <a:cubicBezTo>
                      <a:pt x="80829" y="153321"/>
                      <a:pt x="89524" y="200506"/>
                      <a:pt x="89478" y="248088"/>
                    </a:cubicBezTo>
                    <a:lnTo>
                      <a:pt x="89478" y="286188"/>
                    </a:lnTo>
                    <a:lnTo>
                      <a:pt x="108528" y="286188"/>
                    </a:lnTo>
                    <a:lnTo>
                      <a:pt x="108528" y="248088"/>
                    </a:lnTo>
                    <a:cubicBezTo>
                      <a:pt x="108603" y="158403"/>
                      <a:pt x="79082" y="71198"/>
                      <a:pt x="2454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252478C3-39E4-4D83-97F5-5276EEA6FD91}"/>
                  </a:ext>
                </a:extLst>
              </p:cNvPr>
              <p:cNvSpPr/>
              <p:nvPr/>
            </p:nvSpPr>
            <p:spPr>
              <a:xfrm>
                <a:off x="6046825" y="3290268"/>
                <a:ext cx="371416" cy="374685"/>
              </a:xfrm>
              <a:custGeom>
                <a:avLst/>
                <a:gdLst>
                  <a:gd name="connsiteX0" fmla="*/ 368579 w 371416"/>
                  <a:gd name="connsiteY0" fmla="*/ 2762 h 374685"/>
                  <a:gd name="connsiteX1" fmla="*/ 355692 w 371416"/>
                  <a:gd name="connsiteY1" fmla="*/ 2277 h 374685"/>
                  <a:gd name="connsiteX2" fmla="*/ 17107 w 371416"/>
                  <a:gd name="connsiteY2" fmla="*/ 291256 h 374685"/>
                  <a:gd name="connsiteX3" fmla="*/ 12344 w 371416"/>
                  <a:gd name="connsiteY3" fmla="*/ 295742 h 374685"/>
                  <a:gd name="connsiteX4" fmla="*/ 10658 w 371416"/>
                  <a:gd name="connsiteY4" fmla="*/ 297647 h 374685"/>
                  <a:gd name="connsiteX5" fmla="*/ 16564 w 371416"/>
                  <a:gd name="connsiteY5" fmla="*/ 363912 h 374685"/>
                  <a:gd name="connsiteX6" fmla="*/ 46329 w 371416"/>
                  <a:gd name="connsiteY6" fmla="*/ 374685 h 374685"/>
                  <a:gd name="connsiteX7" fmla="*/ 82524 w 371416"/>
                  <a:gd name="connsiteY7" fmla="*/ 358045 h 374685"/>
                  <a:gd name="connsiteX8" fmla="*/ 369227 w 371416"/>
                  <a:gd name="connsiteY8" fmla="*/ 15621 h 374685"/>
                  <a:gd name="connsiteX9" fmla="*/ 368579 w 371416"/>
                  <a:gd name="connsiteY9" fmla="*/ 2762 h 374685"/>
                  <a:gd name="connsiteX10" fmla="*/ 67989 w 371416"/>
                  <a:gd name="connsiteY10" fmla="*/ 345662 h 374685"/>
                  <a:gd name="connsiteX11" fmla="*/ 28937 w 371416"/>
                  <a:gd name="connsiteY11" fmla="*/ 349473 h 374685"/>
                  <a:gd name="connsiteX12" fmla="*/ 24755 w 371416"/>
                  <a:gd name="connsiteY12" fmla="*/ 310420 h 374685"/>
                  <a:gd name="connsiteX13" fmla="*/ 27060 w 371416"/>
                  <a:gd name="connsiteY13" fmla="*/ 307810 h 374685"/>
                  <a:gd name="connsiteX14" fmla="*/ 27546 w 371416"/>
                  <a:gd name="connsiteY14" fmla="*/ 307210 h 374685"/>
                  <a:gd name="connsiteX15" fmla="*/ 28794 w 371416"/>
                  <a:gd name="connsiteY15" fmla="*/ 306315 h 374685"/>
                  <a:gd name="connsiteX16" fmla="*/ 280787 w 371416"/>
                  <a:gd name="connsiteY16" fmla="*/ 91278 h 374685"/>
                  <a:gd name="connsiteX17" fmla="*/ 280925 w 371416"/>
                  <a:gd name="connsiteY17" fmla="*/ 91274 h 374685"/>
                  <a:gd name="connsiteX18" fmla="*/ 280930 w 371416"/>
                  <a:gd name="connsiteY18" fmla="*/ 91412 h 374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71416" h="374685">
                    <a:moveTo>
                      <a:pt x="368579" y="2762"/>
                    </a:moveTo>
                    <a:cubicBezTo>
                      <a:pt x="365063" y="-726"/>
                      <a:pt x="359461" y="-936"/>
                      <a:pt x="355692" y="2277"/>
                    </a:cubicBezTo>
                    <a:lnTo>
                      <a:pt x="17107" y="291256"/>
                    </a:lnTo>
                    <a:cubicBezTo>
                      <a:pt x="15281" y="292476"/>
                      <a:pt x="13671" y="293992"/>
                      <a:pt x="12344" y="295742"/>
                    </a:cubicBezTo>
                    <a:cubicBezTo>
                      <a:pt x="12020" y="296142"/>
                      <a:pt x="11677" y="296571"/>
                      <a:pt x="10658" y="297647"/>
                    </a:cubicBezTo>
                    <a:cubicBezTo>
                      <a:pt x="-5591" y="317706"/>
                      <a:pt x="-2977" y="347043"/>
                      <a:pt x="16564" y="363912"/>
                    </a:cubicBezTo>
                    <a:cubicBezTo>
                      <a:pt x="24919" y="370877"/>
                      <a:pt x="35453" y="374689"/>
                      <a:pt x="46329" y="374685"/>
                    </a:cubicBezTo>
                    <a:cubicBezTo>
                      <a:pt x="60234" y="374640"/>
                      <a:pt x="73438" y="368570"/>
                      <a:pt x="82524" y="358045"/>
                    </a:cubicBezTo>
                    <a:lnTo>
                      <a:pt x="369227" y="15621"/>
                    </a:lnTo>
                    <a:cubicBezTo>
                      <a:pt x="372379" y="11816"/>
                      <a:pt x="372098" y="6231"/>
                      <a:pt x="368579" y="2762"/>
                    </a:cubicBezTo>
                    <a:close/>
                    <a:moveTo>
                      <a:pt x="67989" y="345662"/>
                    </a:moveTo>
                    <a:cubicBezTo>
                      <a:pt x="58163" y="357321"/>
                      <a:pt x="40831" y="359012"/>
                      <a:pt x="28937" y="349473"/>
                    </a:cubicBezTo>
                    <a:cubicBezTo>
                      <a:pt x="17400" y="339627"/>
                      <a:pt x="15565" y="322484"/>
                      <a:pt x="24755" y="310420"/>
                    </a:cubicBezTo>
                    <a:cubicBezTo>
                      <a:pt x="25641" y="309525"/>
                      <a:pt x="26375" y="308648"/>
                      <a:pt x="27060" y="307810"/>
                    </a:cubicBezTo>
                    <a:cubicBezTo>
                      <a:pt x="27232" y="307601"/>
                      <a:pt x="27384" y="307401"/>
                      <a:pt x="27546" y="307210"/>
                    </a:cubicBezTo>
                    <a:cubicBezTo>
                      <a:pt x="27983" y="306942"/>
                      <a:pt x="28401" y="306643"/>
                      <a:pt x="28794" y="306315"/>
                    </a:cubicBezTo>
                    <a:lnTo>
                      <a:pt x="280787" y="91278"/>
                    </a:lnTo>
                    <a:cubicBezTo>
                      <a:pt x="280824" y="91239"/>
                      <a:pt x="280886" y="91236"/>
                      <a:pt x="280925" y="91274"/>
                    </a:cubicBezTo>
                    <a:cubicBezTo>
                      <a:pt x="280965" y="91311"/>
                      <a:pt x="280967" y="91373"/>
                      <a:pt x="280930" y="9141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DF6A6BA1-CAA2-4FA1-9655-CCFB9859CDCB}"/>
              </a:ext>
            </a:extLst>
          </p:cNvPr>
          <p:cNvGrpSpPr/>
          <p:nvPr/>
        </p:nvGrpSpPr>
        <p:grpSpPr>
          <a:xfrm>
            <a:off x="9304453" y="1737359"/>
            <a:ext cx="2468880" cy="3682365"/>
            <a:chOff x="9304453" y="1737359"/>
            <a:chExt cx="2468880" cy="3682365"/>
          </a:xfrm>
        </p:grpSpPr>
        <p:sp>
          <p:nvSpPr>
            <p:cNvPr id="7" name="Content Placeholder 17">
              <a:extLst>
                <a:ext uri="{FF2B5EF4-FFF2-40B4-BE49-F238E27FC236}">
                  <a16:creationId xmlns:a16="http://schemas.microsoft.com/office/drawing/2014/main" id="{7BE72565-B980-45E4-9C75-94C47BDF13F1}"/>
                </a:ext>
              </a:extLst>
            </p:cNvPr>
            <p:cNvSpPr txBox="1">
              <a:spLocks/>
            </p:cNvSpPr>
            <p:nvPr/>
          </p:nvSpPr>
          <p:spPr>
            <a:xfrm>
              <a:off x="9304453" y="1737359"/>
              <a:ext cx="2468880" cy="36823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lIns="182880" tIns="1371600" rIns="182880" bIns="0" rtlCol="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spcAft>
                  <a:spcPts val="600"/>
                </a:spcAft>
              </a:pPr>
              <a:r>
                <a:rPr lang="en-US" sz="1600" b="1" kern="0" dirty="0">
                  <a:solidFill>
                    <a:schemeClr val="accent2"/>
                  </a:solidFill>
                  <a:latin typeface="+mn-lt"/>
                </a:rPr>
                <a:t>Open Source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kern="0" dirty="0">
                  <a:solidFill>
                    <a:schemeClr val="accent2"/>
                  </a:solidFill>
                  <a:latin typeface="+mn-lt"/>
                </a:rPr>
                <a:t>Access to talent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kern="0" dirty="0">
                  <a:solidFill>
                    <a:schemeClr val="accent2"/>
                  </a:solidFill>
                  <a:latin typeface="+mn-lt"/>
                </a:rPr>
                <a:t>Smoother execution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kern="0" dirty="0">
                  <a:solidFill>
                    <a:schemeClr val="accent2"/>
                  </a:solidFill>
                  <a:latin typeface="+mn-lt"/>
                </a:rPr>
                <a:t>Makes good business sense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endParaRPr lang="en-US" kern="0" dirty="0">
                <a:solidFill>
                  <a:schemeClr val="accent2"/>
                </a:solidFill>
                <a:latin typeface="+mn-lt"/>
              </a:endParaRPr>
            </a:p>
            <a:p>
              <a:pPr>
                <a:spcAft>
                  <a:spcPts val="600"/>
                </a:spcAft>
              </a:pPr>
              <a:endParaRPr lang="en-US" sz="1600" b="1" kern="0" dirty="0">
                <a:solidFill>
                  <a:schemeClr val="accent2"/>
                </a:solidFill>
                <a:latin typeface="+mn-lt"/>
              </a:endParaRP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DFB18804-A613-4F1B-A30B-924432A7F456}"/>
                </a:ext>
              </a:extLst>
            </p:cNvPr>
            <p:cNvGrpSpPr/>
            <p:nvPr/>
          </p:nvGrpSpPr>
          <p:grpSpPr>
            <a:xfrm>
              <a:off x="9503035" y="2198553"/>
              <a:ext cx="725032" cy="724148"/>
              <a:chOff x="5770562" y="683807"/>
              <a:chExt cx="648652" cy="647861"/>
            </a:xfrm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FEED0B1D-A197-4820-84EC-CEAB60A56F74}"/>
                  </a:ext>
                </a:extLst>
              </p:cNvPr>
              <p:cNvSpPr/>
              <p:nvPr/>
            </p:nvSpPr>
            <p:spPr>
              <a:xfrm>
                <a:off x="5770562" y="683807"/>
                <a:ext cx="648652" cy="647861"/>
              </a:xfrm>
              <a:custGeom>
                <a:avLst/>
                <a:gdLst>
                  <a:gd name="connsiteX0" fmla="*/ 91440 w 648652"/>
                  <a:gd name="connsiteY0" fmla="*/ 454504 h 647861"/>
                  <a:gd name="connsiteX1" fmla="*/ 67628 w 648652"/>
                  <a:gd name="connsiteY1" fmla="*/ 525942 h 647861"/>
                  <a:gd name="connsiteX2" fmla="*/ 121920 w 648652"/>
                  <a:gd name="connsiteY2" fmla="*/ 580234 h 647861"/>
                  <a:gd name="connsiteX3" fmla="*/ 193358 w 648652"/>
                  <a:gd name="connsiteY3" fmla="*/ 556422 h 647861"/>
                  <a:gd name="connsiteX4" fmla="*/ 253365 w 648652"/>
                  <a:gd name="connsiteY4" fmla="*/ 581187 h 647861"/>
                  <a:gd name="connsiteX5" fmla="*/ 286703 w 648652"/>
                  <a:gd name="connsiteY5" fmla="*/ 647862 h 647861"/>
                  <a:gd name="connsiteX6" fmla="*/ 362903 w 648652"/>
                  <a:gd name="connsiteY6" fmla="*/ 647862 h 647861"/>
                  <a:gd name="connsiteX7" fmla="*/ 396240 w 648652"/>
                  <a:gd name="connsiteY7" fmla="*/ 581187 h 647861"/>
                  <a:gd name="connsiteX8" fmla="*/ 455295 w 648652"/>
                  <a:gd name="connsiteY8" fmla="*/ 556422 h 647861"/>
                  <a:gd name="connsiteX9" fmla="*/ 526733 w 648652"/>
                  <a:gd name="connsiteY9" fmla="*/ 580234 h 647861"/>
                  <a:gd name="connsiteX10" fmla="*/ 581025 w 648652"/>
                  <a:gd name="connsiteY10" fmla="*/ 525942 h 647861"/>
                  <a:gd name="connsiteX11" fmla="*/ 557213 w 648652"/>
                  <a:gd name="connsiteY11" fmla="*/ 454504 h 647861"/>
                  <a:gd name="connsiteX12" fmla="*/ 581978 w 648652"/>
                  <a:gd name="connsiteY12" fmla="*/ 394497 h 647861"/>
                  <a:gd name="connsiteX13" fmla="*/ 648653 w 648652"/>
                  <a:gd name="connsiteY13" fmla="*/ 361159 h 647861"/>
                  <a:gd name="connsiteX14" fmla="*/ 648653 w 648652"/>
                  <a:gd name="connsiteY14" fmla="*/ 284959 h 647861"/>
                  <a:gd name="connsiteX15" fmla="*/ 581025 w 648652"/>
                  <a:gd name="connsiteY15" fmla="*/ 252574 h 647861"/>
                  <a:gd name="connsiteX16" fmla="*/ 556260 w 648652"/>
                  <a:gd name="connsiteY16" fmla="*/ 193519 h 647861"/>
                  <a:gd name="connsiteX17" fmla="*/ 580073 w 648652"/>
                  <a:gd name="connsiteY17" fmla="*/ 122082 h 647861"/>
                  <a:gd name="connsiteX18" fmla="*/ 525780 w 648652"/>
                  <a:gd name="connsiteY18" fmla="*/ 67789 h 647861"/>
                  <a:gd name="connsiteX19" fmla="*/ 454343 w 648652"/>
                  <a:gd name="connsiteY19" fmla="*/ 91602 h 647861"/>
                  <a:gd name="connsiteX20" fmla="*/ 394335 w 648652"/>
                  <a:gd name="connsiteY20" fmla="*/ 66837 h 647861"/>
                  <a:gd name="connsiteX21" fmla="*/ 361950 w 648652"/>
                  <a:gd name="connsiteY21" fmla="*/ 0 h 647861"/>
                  <a:gd name="connsiteX22" fmla="*/ 285750 w 648652"/>
                  <a:gd name="connsiteY22" fmla="*/ 0 h 647861"/>
                  <a:gd name="connsiteX23" fmla="*/ 252413 w 648652"/>
                  <a:gd name="connsiteY23" fmla="*/ 66675 h 647861"/>
                  <a:gd name="connsiteX24" fmla="*/ 193358 w 648652"/>
                  <a:gd name="connsiteY24" fmla="*/ 91440 h 647861"/>
                  <a:gd name="connsiteX25" fmla="*/ 121920 w 648652"/>
                  <a:gd name="connsiteY25" fmla="*/ 67628 h 647861"/>
                  <a:gd name="connsiteX26" fmla="*/ 67628 w 648652"/>
                  <a:gd name="connsiteY26" fmla="*/ 121920 h 647861"/>
                  <a:gd name="connsiteX27" fmla="*/ 91440 w 648652"/>
                  <a:gd name="connsiteY27" fmla="*/ 193358 h 647861"/>
                  <a:gd name="connsiteX28" fmla="*/ 66675 w 648652"/>
                  <a:gd name="connsiteY28" fmla="*/ 253365 h 647861"/>
                  <a:gd name="connsiteX29" fmla="*/ 0 w 648652"/>
                  <a:gd name="connsiteY29" fmla="*/ 285750 h 647861"/>
                  <a:gd name="connsiteX30" fmla="*/ 0 w 648652"/>
                  <a:gd name="connsiteY30" fmla="*/ 361950 h 647861"/>
                  <a:gd name="connsiteX31" fmla="*/ 66675 w 648652"/>
                  <a:gd name="connsiteY31" fmla="*/ 395288 h 647861"/>
                  <a:gd name="connsiteX32" fmla="*/ 91440 w 648652"/>
                  <a:gd name="connsiteY32" fmla="*/ 454504 h 647861"/>
                  <a:gd name="connsiteX33" fmla="*/ 19050 w 648652"/>
                  <a:gd name="connsiteY33" fmla="*/ 297790 h 647861"/>
                  <a:gd name="connsiteX34" fmla="*/ 75000 w 648652"/>
                  <a:gd name="connsiteY34" fmla="*/ 270605 h 647861"/>
                  <a:gd name="connsiteX35" fmla="*/ 82782 w 648652"/>
                  <a:gd name="connsiteY35" fmla="*/ 266795 h 647861"/>
                  <a:gd name="connsiteX36" fmla="*/ 85058 w 648652"/>
                  <a:gd name="connsiteY36" fmla="*/ 258451 h 647861"/>
                  <a:gd name="connsiteX37" fmla="*/ 108137 w 648652"/>
                  <a:gd name="connsiteY37" fmla="*/ 202587 h 647861"/>
                  <a:gd name="connsiteX38" fmla="*/ 112147 w 648652"/>
                  <a:gd name="connsiteY38" fmla="*/ 195291 h 647861"/>
                  <a:gd name="connsiteX39" fmla="*/ 109518 w 648652"/>
                  <a:gd name="connsiteY39" fmla="*/ 187385 h 647861"/>
                  <a:gd name="connsiteX40" fmla="*/ 89421 w 648652"/>
                  <a:gd name="connsiteY40" fmla="*/ 127102 h 647861"/>
                  <a:gd name="connsiteX41" fmla="*/ 127073 w 648652"/>
                  <a:gd name="connsiteY41" fmla="*/ 89440 h 647861"/>
                  <a:gd name="connsiteX42" fmla="*/ 187338 w 648652"/>
                  <a:gd name="connsiteY42" fmla="*/ 109538 h 647861"/>
                  <a:gd name="connsiteX43" fmla="*/ 195482 w 648652"/>
                  <a:gd name="connsiteY43" fmla="*/ 112252 h 647861"/>
                  <a:gd name="connsiteX44" fmla="*/ 202911 w 648652"/>
                  <a:gd name="connsiteY44" fmla="*/ 107947 h 647861"/>
                  <a:gd name="connsiteX45" fmla="*/ 257432 w 648652"/>
                  <a:gd name="connsiteY45" fmla="*/ 85087 h 647861"/>
                  <a:gd name="connsiteX46" fmla="*/ 265652 w 648652"/>
                  <a:gd name="connsiteY46" fmla="*/ 82848 h 647861"/>
                  <a:gd name="connsiteX47" fmla="*/ 269462 w 648652"/>
                  <a:gd name="connsiteY47" fmla="*/ 75228 h 647861"/>
                  <a:gd name="connsiteX48" fmla="*/ 297542 w 648652"/>
                  <a:gd name="connsiteY48" fmla="*/ 19050 h 647861"/>
                  <a:gd name="connsiteX49" fmla="*/ 350044 w 648652"/>
                  <a:gd name="connsiteY49" fmla="*/ 19050 h 647861"/>
                  <a:gd name="connsiteX50" fmla="*/ 377190 w 648652"/>
                  <a:gd name="connsiteY50" fmla="*/ 75057 h 647861"/>
                  <a:gd name="connsiteX51" fmla="*/ 381000 w 648652"/>
                  <a:gd name="connsiteY51" fmla="*/ 82829 h 647861"/>
                  <a:gd name="connsiteX52" fmla="*/ 389344 w 648652"/>
                  <a:gd name="connsiteY52" fmla="*/ 85106 h 647861"/>
                  <a:gd name="connsiteX53" fmla="*/ 445189 w 648652"/>
                  <a:gd name="connsiteY53" fmla="*/ 108194 h 647861"/>
                  <a:gd name="connsiteX54" fmla="*/ 452495 w 648652"/>
                  <a:gd name="connsiteY54" fmla="*/ 112214 h 647861"/>
                  <a:gd name="connsiteX55" fmla="*/ 460400 w 648652"/>
                  <a:gd name="connsiteY55" fmla="*/ 109576 h 647861"/>
                  <a:gd name="connsiteX56" fmla="*/ 520665 w 648652"/>
                  <a:gd name="connsiteY56" fmla="*/ 89478 h 647861"/>
                  <a:gd name="connsiteX57" fmla="*/ 558317 w 648652"/>
                  <a:gd name="connsiteY57" fmla="*/ 127140 h 647861"/>
                  <a:gd name="connsiteX58" fmla="*/ 538220 w 648652"/>
                  <a:gd name="connsiteY58" fmla="*/ 187423 h 647861"/>
                  <a:gd name="connsiteX59" fmla="*/ 535505 w 648652"/>
                  <a:gd name="connsiteY59" fmla="*/ 195567 h 647861"/>
                  <a:gd name="connsiteX60" fmla="*/ 539810 w 648652"/>
                  <a:gd name="connsiteY60" fmla="*/ 202987 h 647861"/>
                  <a:gd name="connsiteX61" fmla="*/ 562670 w 648652"/>
                  <a:gd name="connsiteY61" fmla="*/ 257527 h 647861"/>
                  <a:gd name="connsiteX62" fmla="*/ 564966 w 648652"/>
                  <a:gd name="connsiteY62" fmla="*/ 265938 h 647861"/>
                  <a:gd name="connsiteX63" fmla="*/ 572824 w 648652"/>
                  <a:gd name="connsiteY63" fmla="*/ 269700 h 647861"/>
                  <a:gd name="connsiteX64" fmla="*/ 629603 w 648652"/>
                  <a:gd name="connsiteY64" fmla="*/ 296913 h 647861"/>
                  <a:gd name="connsiteX65" fmla="*/ 629603 w 648652"/>
                  <a:gd name="connsiteY65" fmla="*/ 349367 h 647861"/>
                  <a:gd name="connsiteX66" fmla="*/ 573453 w 648652"/>
                  <a:gd name="connsiteY66" fmla="*/ 377447 h 647861"/>
                  <a:gd name="connsiteX67" fmla="*/ 565833 w 648652"/>
                  <a:gd name="connsiteY67" fmla="*/ 381257 h 647861"/>
                  <a:gd name="connsiteX68" fmla="*/ 563594 w 648652"/>
                  <a:gd name="connsiteY68" fmla="*/ 389468 h 647861"/>
                  <a:gd name="connsiteX69" fmla="*/ 540515 w 648652"/>
                  <a:gd name="connsiteY69" fmla="*/ 445332 h 647861"/>
                  <a:gd name="connsiteX70" fmla="*/ 536505 w 648652"/>
                  <a:gd name="connsiteY70" fmla="*/ 452628 h 647861"/>
                  <a:gd name="connsiteX71" fmla="*/ 539134 w 648652"/>
                  <a:gd name="connsiteY71" fmla="*/ 460534 h 647861"/>
                  <a:gd name="connsiteX72" fmla="*/ 559232 w 648652"/>
                  <a:gd name="connsiteY72" fmla="*/ 520817 h 647861"/>
                  <a:gd name="connsiteX73" fmla="*/ 521580 w 648652"/>
                  <a:gd name="connsiteY73" fmla="*/ 558479 h 647861"/>
                  <a:gd name="connsiteX74" fmla="*/ 461315 w 648652"/>
                  <a:gd name="connsiteY74" fmla="*/ 538382 h 647861"/>
                  <a:gd name="connsiteX75" fmla="*/ 453171 w 648652"/>
                  <a:gd name="connsiteY75" fmla="*/ 535667 h 647861"/>
                  <a:gd name="connsiteX76" fmla="*/ 445741 w 648652"/>
                  <a:gd name="connsiteY76" fmla="*/ 539972 h 647861"/>
                  <a:gd name="connsiteX77" fmla="*/ 391211 w 648652"/>
                  <a:gd name="connsiteY77" fmla="*/ 562832 h 647861"/>
                  <a:gd name="connsiteX78" fmla="*/ 383000 w 648652"/>
                  <a:gd name="connsiteY78" fmla="*/ 565071 h 647861"/>
                  <a:gd name="connsiteX79" fmla="*/ 379190 w 648652"/>
                  <a:gd name="connsiteY79" fmla="*/ 572691 h 647861"/>
                  <a:gd name="connsiteX80" fmla="*/ 351111 w 648652"/>
                  <a:gd name="connsiteY80" fmla="*/ 628888 h 647861"/>
                  <a:gd name="connsiteX81" fmla="*/ 298494 w 648652"/>
                  <a:gd name="connsiteY81" fmla="*/ 628888 h 647861"/>
                  <a:gd name="connsiteX82" fmla="*/ 270424 w 648652"/>
                  <a:gd name="connsiteY82" fmla="*/ 572691 h 647861"/>
                  <a:gd name="connsiteX83" fmla="*/ 266614 w 648652"/>
                  <a:gd name="connsiteY83" fmla="*/ 565071 h 647861"/>
                  <a:gd name="connsiteX84" fmla="*/ 258394 w 648652"/>
                  <a:gd name="connsiteY84" fmla="*/ 562832 h 647861"/>
                  <a:gd name="connsiteX85" fmla="*/ 202559 w 648652"/>
                  <a:gd name="connsiteY85" fmla="*/ 539744 h 647861"/>
                  <a:gd name="connsiteX86" fmla="*/ 195253 w 648652"/>
                  <a:gd name="connsiteY86" fmla="*/ 535724 h 647861"/>
                  <a:gd name="connsiteX87" fmla="*/ 187347 w 648652"/>
                  <a:gd name="connsiteY87" fmla="*/ 538363 h 647861"/>
                  <a:gd name="connsiteX88" fmla="*/ 127083 w 648652"/>
                  <a:gd name="connsiteY88" fmla="*/ 558460 h 647861"/>
                  <a:gd name="connsiteX89" fmla="*/ 89430 w 648652"/>
                  <a:gd name="connsiteY89" fmla="*/ 520798 h 647861"/>
                  <a:gd name="connsiteX90" fmla="*/ 109538 w 648652"/>
                  <a:gd name="connsiteY90" fmla="*/ 460534 h 647861"/>
                  <a:gd name="connsiteX91" fmla="*/ 112243 w 648652"/>
                  <a:gd name="connsiteY91" fmla="*/ 452390 h 647861"/>
                  <a:gd name="connsiteX92" fmla="*/ 107947 w 648652"/>
                  <a:gd name="connsiteY92" fmla="*/ 444960 h 647861"/>
                  <a:gd name="connsiteX93" fmla="*/ 85087 w 648652"/>
                  <a:gd name="connsiteY93" fmla="*/ 390420 h 647861"/>
                  <a:gd name="connsiteX94" fmla="*/ 82839 w 648652"/>
                  <a:gd name="connsiteY94" fmla="*/ 382210 h 647861"/>
                  <a:gd name="connsiteX95" fmla="*/ 75219 w 648652"/>
                  <a:gd name="connsiteY95" fmla="*/ 378400 h 647861"/>
                  <a:gd name="connsiteX96" fmla="*/ 19050 w 648652"/>
                  <a:gd name="connsiteY96" fmla="*/ 350320 h 647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648652" h="647861">
                    <a:moveTo>
                      <a:pt x="91440" y="454504"/>
                    </a:moveTo>
                    <a:lnTo>
                      <a:pt x="67628" y="525942"/>
                    </a:lnTo>
                    <a:lnTo>
                      <a:pt x="121920" y="580234"/>
                    </a:lnTo>
                    <a:lnTo>
                      <a:pt x="193358" y="556422"/>
                    </a:lnTo>
                    <a:cubicBezTo>
                      <a:pt x="212309" y="567022"/>
                      <a:pt x="232453" y="575336"/>
                      <a:pt x="253365" y="581187"/>
                    </a:cubicBezTo>
                    <a:lnTo>
                      <a:pt x="286703" y="647862"/>
                    </a:lnTo>
                    <a:lnTo>
                      <a:pt x="362903" y="647862"/>
                    </a:lnTo>
                    <a:lnTo>
                      <a:pt x="396240" y="581187"/>
                    </a:lnTo>
                    <a:cubicBezTo>
                      <a:pt x="416907" y="575505"/>
                      <a:pt x="436756" y="567181"/>
                      <a:pt x="455295" y="556422"/>
                    </a:cubicBezTo>
                    <a:lnTo>
                      <a:pt x="526733" y="580234"/>
                    </a:lnTo>
                    <a:lnTo>
                      <a:pt x="581025" y="525942"/>
                    </a:lnTo>
                    <a:lnTo>
                      <a:pt x="557213" y="454504"/>
                    </a:lnTo>
                    <a:cubicBezTo>
                      <a:pt x="567808" y="435551"/>
                      <a:pt x="576122" y="415407"/>
                      <a:pt x="581978" y="394497"/>
                    </a:cubicBezTo>
                    <a:lnTo>
                      <a:pt x="648653" y="361159"/>
                    </a:lnTo>
                    <a:lnTo>
                      <a:pt x="648653" y="284959"/>
                    </a:lnTo>
                    <a:lnTo>
                      <a:pt x="581025" y="252574"/>
                    </a:lnTo>
                    <a:cubicBezTo>
                      <a:pt x="575339" y="231908"/>
                      <a:pt x="567015" y="212060"/>
                      <a:pt x="556260" y="193519"/>
                    </a:cubicBezTo>
                    <a:lnTo>
                      <a:pt x="580073" y="122082"/>
                    </a:lnTo>
                    <a:lnTo>
                      <a:pt x="525780" y="67789"/>
                    </a:lnTo>
                    <a:lnTo>
                      <a:pt x="454343" y="91602"/>
                    </a:lnTo>
                    <a:cubicBezTo>
                      <a:pt x="435391" y="81002"/>
                      <a:pt x="415247" y="72688"/>
                      <a:pt x="394335" y="66837"/>
                    </a:cubicBezTo>
                    <a:lnTo>
                      <a:pt x="361950" y="0"/>
                    </a:lnTo>
                    <a:lnTo>
                      <a:pt x="285750" y="0"/>
                    </a:lnTo>
                    <a:lnTo>
                      <a:pt x="252413" y="66675"/>
                    </a:lnTo>
                    <a:cubicBezTo>
                      <a:pt x="231745" y="72357"/>
                      <a:pt x="211896" y="80681"/>
                      <a:pt x="193358" y="91440"/>
                    </a:cubicBezTo>
                    <a:lnTo>
                      <a:pt x="121920" y="67628"/>
                    </a:lnTo>
                    <a:lnTo>
                      <a:pt x="67628" y="121920"/>
                    </a:lnTo>
                    <a:lnTo>
                      <a:pt x="91440" y="193358"/>
                    </a:lnTo>
                    <a:cubicBezTo>
                      <a:pt x="80844" y="212311"/>
                      <a:pt x="72531" y="232455"/>
                      <a:pt x="66675" y="253365"/>
                    </a:cubicBezTo>
                    <a:lnTo>
                      <a:pt x="0" y="285750"/>
                    </a:lnTo>
                    <a:lnTo>
                      <a:pt x="0" y="361950"/>
                    </a:lnTo>
                    <a:lnTo>
                      <a:pt x="66675" y="395288"/>
                    </a:lnTo>
                    <a:cubicBezTo>
                      <a:pt x="72348" y="416009"/>
                      <a:pt x="80672" y="435913"/>
                      <a:pt x="91440" y="454504"/>
                    </a:cubicBezTo>
                    <a:close/>
                    <a:moveTo>
                      <a:pt x="19050" y="297790"/>
                    </a:moveTo>
                    <a:lnTo>
                      <a:pt x="75000" y="270605"/>
                    </a:lnTo>
                    <a:lnTo>
                      <a:pt x="82782" y="266795"/>
                    </a:lnTo>
                    <a:lnTo>
                      <a:pt x="85058" y="258451"/>
                    </a:lnTo>
                    <a:cubicBezTo>
                      <a:pt x="90527" y="238987"/>
                      <a:pt x="98273" y="220236"/>
                      <a:pt x="108137" y="202587"/>
                    </a:cubicBezTo>
                    <a:lnTo>
                      <a:pt x="112147" y="195291"/>
                    </a:lnTo>
                    <a:lnTo>
                      <a:pt x="109518" y="187385"/>
                    </a:lnTo>
                    <a:lnTo>
                      <a:pt x="89421" y="127102"/>
                    </a:lnTo>
                    <a:lnTo>
                      <a:pt x="127073" y="89440"/>
                    </a:lnTo>
                    <a:lnTo>
                      <a:pt x="187338" y="109538"/>
                    </a:lnTo>
                    <a:lnTo>
                      <a:pt x="195482" y="112252"/>
                    </a:lnTo>
                    <a:lnTo>
                      <a:pt x="202911" y="107947"/>
                    </a:lnTo>
                    <a:cubicBezTo>
                      <a:pt x="220026" y="98012"/>
                      <a:pt x="238351" y="90328"/>
                      <a:pt x="257432" y="85087"/>
                    </a:cubicBezTo>
                    <a:lnTo>
                      <a:pt x="265652" y="82848"/>
                    </a:lnTo>
                    <a:lnTo>
                      <a:pt x="269462" y="75228"/>
                    </a:lnTo>
                    <a:lnTo>
                      <a:pt x="297542" y="19050"/>
                    </a:lnTo>
                    <a:lnTo>
                      <a:pt x="350044" y="19050"/>
                    </a:lnTo>
                    <a:lnTo>
                      <a:pt x="377190" y="75057"/>
                    </a:lnTo>
                    <a:lnTo>
                      <a:pt x="381000" y="82829"/>
                    </a:lnTo>
                    <a:lnTo>
                      <a:pt x="389344" y="85106"/>
                    </a:lnTo>
                    <a:cubicBezTo>
                      <a:pt x="408801" y="90583"/>
                      <a:pt x="427545" y="98332"/>
                      <a:pt x="445189" y="108194"/>
                    </a:cubicBezTo>
                    <a:lnTo>
                      <a:pt x="452495" y="112214"/>
                    </a:lnTo>
                    <a:lnTo>
                      <a:pt x="460400" y="109576"/>
                    </a:lnTo>
                    <a:lnTo>
                      <a:pt x="520665" y="89478"/>
                    </a:lnTo>
                    <a:lnTo>
                      <a:pt x="558317" y="127140"/>
                    </a:lnTo>
                    <a:lnTo>
                      <a:pt x="538220" y="187423"/>
                    </a:lnTo>
                    <a:lnTo>
                      <a:pt x="535505" y="195567"/>
                    </a:lnTo>
                    <a:lnTo>
                      <a:pt x="539810" y="202987"/>
                    </a:lnTo>
                    <a:cubicBezTo>
                      <a:pt x="549750" y="220106"/>
                      <a:pt x="557434" y="238438"/>
                      <a:pt x="562670" y="257527"/>
                    </a:cubicBezTo>
                    <a:lnTo>
                      <a:pt x="564966" y="265938"/>
                    </a:lnTo>
                    <a:lnTo>
                      <a:pt x="572824" y="269700"/>
                    </a:lnTo>
                    <a:lnTo>
                      <a:pt x="629603" y="296913"/>
                    </a:lnTo>
                    <a:lnTo>
                      <a:pt x="629603" y="349367"/>
                    </a:lnTo>
                    <a:lnTo>
                      <a:pt x="573453" y="377447"/>
                    </a:lnTo>
                    <a:lnTo>
                      <a:pt x="565833" y="381257"/>
                    </a:lnTo>
                    <a:lnTo>
                      <a:pt x="563594" y="389468"/>
                    </a:lnTo>
                    <a:cubicBezTo>
                      <a:pt x="558124" y="408931"/>
                      <a:pt x="550377" y="427682"/>
                      <a:pt x="540515" y="445332"/>
                    </a:cubicBezTo>
                    <a:lnTo>
                      <a:pt x="536505" y="452628"/>
                    </a:lnTo>
                    <a:lnTo>
                      <a:pt x="539134" y="460534"/>
                    </a:lnTo>
                    <a:lnTo>
                      <a:pt x="559232" y="520817"/>
                    </a:lnTo>
                    <a:lnTo>
                      <a:pt x="521580" y="558479"/>
                    </a:lnTo>
                    <a:lnTo>
                      <a:pt x="461315" y="538382"/>
                    </a:lnTo>
                    <a:lnTo>
                      <a:pt x="453171" y="535667"/>
                    </a:lnTo>
                    <a:lnTo>
                      <a:pt x="445741" y="539972"/>
                    </a:lnTo>
                    <a:cubicBezTo>
                      <a:pt x="428625" y="549909"/>
                      <a:pt x="410296" y="557593"/>
                      <a:pt x="391211" y="562832"/>
                    </a:cubicBezTo>
                    <a:lnTo>
                      <a:pt x="383000" y="565071"/>
                    </a:lnTo>
                    <a:lnTo>
                      <a:pt x="379190" y="572691"/>
                    </a:lnTo>
                    <a:lnTo>
                      <a:pt x="351111" y="628888"/>
                    </a:lnTo>
                    <a:lnTo>
                      <a:pt x="298494" y="628888"/>
                    </a:lnTo>
                    <a:lnTo>
                      <a:pt x="270424" y="572691"/>
                    </a:lnTo>
                    <a:lnTo>
                      <a:pt x="266614" y="565071"/>
                    </a:lnTo>
                    <a:lnTo>
                      <a:pt x="258394" y="562832"/>
                    </a:lnTo>
                    <a:cubicBezTo>
                      <a:pt x="238940" y="557355"/>
                      <a:pt x="220199" y="549606"/>
                      <a:pt x="202559" y="539744"/>
                    </a:cubicBezTo>
                    <a:lnTo>
                      <a:pt x="195253" y="535724"/>
                    </a:lnTo>
                    <a:lnTo>
                      <a:pt x="187347" y="538363"/>
                    </a:lnTo>
                    <a:lnTo>
                      <a:pt x="127083" y="558460"/>
                    </a:lnTo>
                    <a:lnTo>
                      <a:pt x="89430" y="520798"/>
                    </a:lnTo>
                    <a:lnTo>
                      <a:pt x="109538" y="460534"/>
                    </a:lnTo>
                    <a:lnTo>
                      <a:pt x="112243" y="452390"/>
                    </a:lnTo>
                    <a:lnTo>
                      <a:pt x="107947" y="444960"/>
                    </a:lnTo>
                    <a:cubicBezTo>
                      <a:pt x="98005" y="427843"/>
                      <a:pt x="90321" y="409511"/>
                      <a:pt x="85087" y="390420"/>
                    </a:cubicBezTo>
                    <a:lnTo>
                      <a:pt x="82839" y="382210"/>
                    </a:lnTo>
                    <a:lnTo>
                      <a:pt x="75219" y="378400"/>
                    </a:lnTo>
                    <a:lnTo>
                      <a:pt x="19050" y="35032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Graphic 29" descr="Play outline">
                <a:extLst>
                  <a:ext uri="{FF2B5EF4-FFF2-40B4-BE49-F238E27FC236}">
                    <a16:creationId xmlns:a16="http://schemas.microsoft.com/office/drawing/2014/main" id="{7415474C-6920-4C89-9A5D-F32C12CD5936}"/>
                  </a:ext>
                </a:extLst>
              </p:cNvPr>
              <p:cNvSpPr/>
              <p:nvPr/>
            </p:nvSpPr>
            <p:spPr>
              <a:xfrm>
                <a:off x="6026443" y="899160"/>
                <a:ext cx="177459" cy="230039"/>
              </a:xfrm>
              <a:custGeom>
                <a:avLst/>
                <a:gdLst>
                  <a:gd name="connsiteX0" fmla="*/ 0 w 541391"/>
                  <a:gd name="connsiteY0" fmla="*/ 701802 h 701801"/>
                  <a:gd name="connsiteX1" fmla="*/ 541391 w 541391"/>
                  <a:gd name="connsiteY1" fmla="*/ 350901 h 701801"/>
                  <a:gd name="connsiteX2" fmla="*/ 0 w 541391"/>
                  <a:gd name="connsiteY2" fmla="*/ 0 h 701801"/>
                  <a:gd name="connsiteX3" fmla="*/ 19050 w 541391"/>
                  <a:gd name="connsiteY3" fmla="*/ 35052 h 701801"/>
                  <a:gd name="connsiteX4" fmla="*/ 506359 w 541391"/>
                  <a:gd name="connsiteY4" fmla="*/ 350901 h 701801"/>
                  <a:gd name="connsiteX5" fmla="*/ 19050 w 541391"/>
                  <a:gd name="connsiteY5" fmla="*/ 666750 h 701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41391" h="701801">
                    <a:moveTo>
                      <a:pt x="0" y="701802"/>
                    </a:moveTo>
                    <a:lnTo>
                      <a:pt x="541391" y="350901"/>
                    </a:lnTo>
                    <a:lnTo>
                      <a:pt x="0" y="0"/>
                    </a:lnTo>
                    <a:close/>
                    <a:moveTo>
                      <a:pt x="19050" y="35052"/>
                    </a:moveTo>
                    <a:lnTo>
                      <a:pt x="506359" y="350901"/>
                    </a:lnTo>
                    <a:lnTo>
                      <a:pt x="19050" y="66675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rnd">
                <a:solidFill>
                  <a:schemeClr val="accent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81577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395600A-8300-4461-8307-92CCF9D94D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B18918CF-52EE-4779-B34E-4B453846D6DE}"/>
              </a:ext>
            </a:extLst>
          </p:cNvPr>
          <p:cNvGrpSpPr/>
          <p:nvPr/>
        </p:nvGrpSpPr>
        <p:grpSpPr>
          <a:xfrm>
            <a:off x="415492" y="1737359"/>
            <a:ext cx="2468880" cy="4257041"/>
            <a:chOff x="415492" y="1737359"/>
            <a:chExt cx="2468880" cy="4257041"/>
          </a:xfrm>
        </p:grpSpPr>
        <p:sp>
          <p:nvSpPr>
            <p:cNvPr id="10" name="Content Placeholder 17">
              <a:extLst>
                <a:ext uri="{FF2B5EF4-FFF2-40B4-BE49-F238E27FC236}">
                  <a16:creationId xmlns:a16="http://schemas.microsoft.com/office/drawing/2014/main" id="{07B041D0-B8CE-4FAF-8BCD-AF44993D1657}"/>
                </a:ext>
              </a:extLst>
            </p:cNvPr>
            <p:cNvSpPr txBox="1">
              <a:spLocks/>
            </p:cNvSpPr>
            <p:nvPr/>
          </p:nvSpPr>
          <p:spPr>
            <a:xfrm>
              <a:off x="415492" y="1737359"/>
              <a:ext cx="2468880" cy="425704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lIns="182880" tIns="1371600" rIns="182880" bIns="0" rtlCol="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spcAft>
                  <a:spcPts val="600"/>
                </a:spcAft>
              </a:pPr>
              <a:r>
                <a:rPr lang="en-US" sz="1600" b="1" dirty="0">
                  <a:solidFill>
                    <a:schemeClr val="accent2"/>
                  </a:solidFill>
                  <a:latin typeface="+mn-lt"/>
                </a:rPr>
                <a:t>Eliminates technical debt risk </a:t>
              </a:r>
            </a:p>
            <a:p>
              <a:pPr>
                <a:spcAft>
                  <a:spcPts val="600"/>
                </a:spcAft>
              </a:pPr>
              <a:r>
                <a:rPr lang="en-US" kern="0" dirty="0">
                  <a:solidFill>
                    <a:schemeClr val="accent2"/>
                  </a:solidFill>
                  <a:latin typeface="+mn-lt"/>
                </a:rPr>
                <a:t>Refactoring code libraries is often a harmful and time sensitive issue for businesses, </a:t>
              </a:r>
              <a:r>
                <a:rPr lang="en-US" kern="0" dirty="0" err="1">
                  <a:solidFill>
                    <a:schemeClr val="accent2"/>
                  </a:solidFill>
                  <a:latin typeface="+mn-lt"/>
                </a:rPr>
                <a:t>Morphir</a:t>
              </a:r>
              <a:r>
                <a:rPr lang="en-US" kern="0" dirty="0">
                  <a:solidFill>
                    <a:schemeClr val="accent2"/>
                  </a:solidFill>
                  <a:latin typeface="+mn-lt"/>
                </a:rPr>
                <a:t> ensures the standards introduced from input eliminate delays at deployment.</a:t>
              </a: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A1E47F65-3979-46FB-8D9E-EE9EAF3C7768}"/>
                </a:ext>
              </a:extLst>
            </p:cNvPr>
            <p:cNvGrpSpPr/>
            <p:nvPr/>
          </p:nvGrpSpPr>
          <p:grpSpPr>
            <a:xfrm>
              <a:off x="616339" y="2209551"/>
              <a:ext cx="821538" cy="724148"/>
              <a:chOff x="5683639" y="3066801"/>
              <a:chExt cx="821538" cy="724148"/>
            </a:xfrm>
          </p:grpSpPr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70483AFC-E5D4-4685-8907-8707A43D1BE8}"/>
                  </a:ext>
                </a:extLst>
              </p:cNvPr>
              <p:cNvSpPr/>
              <p:nvPr/>
            </p:nvSpPr>
            <p:spPr>
              <a:xfrm>
                <a:off x="5683639" y="3066801"/>
                <a:ext cx="821538" cy="724148"/>
              </a:xfrm>
              <a:custGeom>
                <a:avLst/>
                <a:gdLst>
                  <a:gd name="connsiteX0" fmla="*/ 816537 w 821538"/>
                  <a:gd name="connsiteY0" fmla="*/ 666999 h 724148"/>
                  <a:gd name="connsiteX1" fmla="*/ 444110 w 821538"/>
                  <a:gd name="connsiteY1" fmla="*/ 19299 h 724148"/>
                  <a:gd name="connsiteX2" fmla="*/ 392907 w 821538"/>
                  <a:gd name="connsiteY2" fmla="*/ 4779 h 724148"/>
                  <a:gd name="connsiteX3" fmla="*/ 378387 w 821538"/>
                  <a:gd name="connsiteY3" fmla="*/ 19299 h 724148"/>
                  <a:gd name="connsiteX4" fmla="*/ 5007 w 821538"/>
                  <a:gd name="connsiteY4" fmla="*/ 666999 h 724148"/>
                  <a:gd name="connsiteX5" fmla="*/ 19342 w 821538"/>
                  <a:gd name="connsiteY5" fmla="*/ 719148 h 724148"/>
                  <a:gd name="connsiteX6" fmla="*/ 38345 w 821538"/>
                  <a:gd name="connsiteY6" fmla="*/ 724149 h 724148"/>
                  <a:gd name="connsiteX7" fmla="*/ 783200 w 821538"/>
                  <a:gd name="connsiteY7" fmla="*/ 724149 h 724148"/>
                  <a:gd name="connsiteX8" fmla="*/ 821538 w 821538"/>
                  <a:gd name="connsiteY8" fmla="*/ 686001 h 724148"/>
                  <a:gd name="connsiteX9" fmla="*/ 816537 w 821538"/>
                  <a:gd name="connsiteY9" fmla="*/ 666999 h 724148"/>
                  <a:gd name="connsiteX10" fmla="*/ 799764 w 821538"/>
                  <a:gd name="connsiteY10" fmla="*/ 695755 h 724148"/>
                  <a:gd name="connsiteX11" fmla="*/ 783200 w 821538"/>
                  <a:gd name="connsiteY11" fmla="*/ 705099 h 724148"/>
                  <a:gd name="connsiteX12" fmla="*/ 38345 w 821538"/>
                  <a:gd name="connsiteY12" fmla="*/ 705099 h 724148"/>
                  <a:gd name="connsiteX13" fmla="*/ 21781 w 821538"/>
                  <a:gd name="connsiteY13" fmla="*/ 695745 h 724148"/>
                  <a:gd name="connsiteX14" fmla="*/ 21514 w 821538"/>
                  <a:gd name="connsiteY14" fmla="*/ 676524 h 724148"/>
                  <a:gd name="connsiteX15" fmla="*/ 395037 w 821538"/>
                  <a:gd name="connsiteY15" fmla="*/ 28548 h 724148"/>
                  <a:gd name="connsiteX16" fmla="*/ 420359 w 821538"/>
                  <a:gd name="connsiteY16" fmla="*/ 21467 h 724148"/>
                  <a:gd name="connsiteX17" fmla="*/ 427594 w 821538"/>
                  <a:gd name="connsiteY17" fmla="*/ 28824 h 724148"/>
                  <a:gd name="connsiteX18" fmla="*/ 799888 w 821538"/>
                  <a:gd name="connsiteY18" fmla="*/ 676248 h 724148"/>
                  <a:gd name="connsiteX19" fmla="*/ 799764 w 821538"/>
                  <a:gd name="connsiteY19" fmla="*/ 695755 h 724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821538" h="724148">
                    <a:moveTo>
                      <a:pt x="816537" y="666999"/>
                    </a:moveTo>
                    <a:lnTo>
                      <a:pt x="444110" y="19299"/>
                    </a:lnTo>
                    <a:cubicBezTo>
                      <a:pt x="433980" y="1150"/>
                      <a:pt x="411056" y="-5351"/>
                      <a:pt x="392907" y="4779"/>
                    </a:cubicBezTo>
                    <a:cubicBezTo>
                      <a:pt x="386815" y="8179"/>
                      <a:pt x="381788" y="13207"/>
                      <a:pt x="378387" y="19299"/>
                    </a:cubicBezTo>
                    <a:lnTo>
                      <a:pt x="5007" y="666999"/>
                    </a:lnTo>
                    <a:cubicBezTo>
                      <a:pt x="-5435" y="685358"/>
                      <a:pt x="983" y="708706"/>
                      <a:pt x="19342" y="719148"/>
                    </a:cubicBezTo>
                    <a:cubicBezTo>
                      <a:pt x="25133" y="722442"/>
                      <a:pt x="31683" y="724165"/>
                      <a:pt x="38345" y="724149"/>
                    </a:cubicBezTo>
                    <a:lnTo>
                      <a:pt x="783200" y="724149"/>
                    </a:lnTo>
                    <a:cubicBezTo>
                      <a:pt x="804321" y="724201"/>
                      <a:pt x="821486" y="707122"/>
                      <a:pt x="821538" y="686001"/>
                    </a:cubicBezTo>
                    <a:cubicBezTo>
                      <a:pt x="821555" y="679339"/>
                      <a:pt x="819831" y="672789"/>
                      <a:pt x="816537" y="666999"/>
                    </a:cubicBezTo>
                    <a:close/>
                    <a:moveTo>
                      <a:pt x="799764" y="695755"/>
                    </a:moveTo>
                    <a:cubicBezTo>
                      <a:pt x="796343" y="701641"/>
                      <a:pt x="790007" y="705216"/>
                      <a:pt x="783200" y="705099"/>
                    </a:cubicBezTo>
                    <a:lnTo>
                      <a:pt x="38345" y="705099"/>
                    </a:lnTo>
                    <a:cubicBezTo>
                      <a:pt x="31535" y="705218"/>
                      <a:pt x="25196" y="701638"/>
                      <a:pt x="21781" y="695745"/>
                    </a:cubicBezTo>
                    <a:cubicBezTo>
                      <a:pt x="18229" y="689856"/>
                      <a:pt x="18127" y="682509"/>
                      <a:pt x="21514" y="676524"/>
                    </a:cubicBezTo>
                    <a:lnTo>
                      <a:pt x="395037" y="28548"/>
                    </a:lnTo>
                    <a:cubicBezTo>
                      <a:pt x="400074" y="19600"/>
                      <a:pt x="411412" y="16429"/>
                      <a:pt x="420359" y="21467"/>
                    </a:cubicBezTo>
                    <a:cubicBezTo>
                      <a:pt x="423417" y="23187"/>
                      <a:pt x="425925" y="25738"/>
                      <a:pt x="427594" y="28824"/>
                    </a:cubicBezTo>
                    <a:lnTo>
                      <a:pt x="799888" y="676248"/>
                    </a:lnTo>
                    <a:cubicBezTo>
                      <a:pt x="803380" y="682293"/>
                      <a:pt x="803333" y="689754"/>
                      <a:pt x="799764" y="69575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C460AA11-10E0-4DC3-8EF3-EA6E68780DB7}"/>
                  </a:ext>
                </a:extLst>
              </p:cNvPr>
              <p:cNvSpPr/>
              <p:nvPr/>
            </p:nvSpPr>
            <p:spPr>
              <a:xfrm>
                <a:off x="6072906" y="3633167"/>
                <a:ext cx="43635" cy="43300"/>
              </a:xfrm>
              <a:custGeom>
                <a:avLst/>
                <a:gdLst>
                  <a:gd name="connsiteX0" fmla="*/ 21505 w 43635"/>
                  <a:gd name="connsiteY0" fmla="*/ 43292 h 43300"/>
                  <a:gd name="connsiteX1" fmla="*/ 6208 w 43635"/>
                  <a:gd name="connsiteY1" fmla="*/ 37005 h 43300"/>
                  <a:gd name="connsiteX2" fmla="*/ 17 w 43635"/>
                  <a:gd name="connsiteY2" fmla="*/ 21489 h 43300"/>
                  <a:gd name="connsiteX3" fmla="*/ 6141 w 43635"/>
                  <a:gd name="connsiteY3" fmla="*/ 6030 h 43300"/>
                  <a:gd name="connsiteX4" fmla="*/ 21505 w 43635"/>
                  <a:gd name="connsiteY4" fmla="*/ 10 h 43300"/>
                  <a:gd name="connsiteX5" fmla="*/ 37241 w 43635"/>
                  <a:gd name="connsiteY5" fmla="*/ 6087 h 43300"/>
                  <a:gd name="connsiteX6" fmla="*/ 43622 w 43635"/>
                  <a:gd name="connsiteY6" fmla="*/ 21489 h 43300"/>
                  <a:gd name="connsiteX7" fmla="*/ 37183 w 43635"/>
                  <a:gd name="connsiteY7" fmla="*/ 36948 h 43300"/>
                  <a:gd name="connsiteX8" fmla="*/ 21505 w 43635"/>
                  <a:gd name="connsiteY8" fmla="*/ 43292 h 43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635" h="43300">
                    <a:moveTo>
                      <a:pt x="21505" y="43292"/>
                    </a:moveTo>
                    <a:cubicBezTo>
                      <a:pt x="15745" y="43459"/>
                      <a:pt x="10186" y="41174"/>
                      <a:pt x="6208" y="37005"/>
                    </a:cubicBezTo>
                    <a:cubicBezTo>
                      <a:pt x="2098" y="32905"/>
                      <a:pt x="-141" y="27293"/>
                      <a:pt x="17" y="21489"/>
                    </a:cubicBezTo>
                    <a:cubicBezTo>
                      <a:pt x="-218" y="15703"/>
                      <a:pt x="2008" y="10087"/>
                      <a:pt x="6141" y="6030"/>
                    </a:cubicBezTo>
                    <a:cubicBezTo>
                      <a:pt x="10224" y="2007"/>
                      <a:pt x="15776" y="-169"/>
                      <a:pt x="21505" y="10"/>
                    </a:cubicBezTo>
                    <a:cubicBezTo>
                      <a:pt x="27350" y="-135"/>
                      <a:pt x="33011" y="2051"/>
                      <a:pt x="37241" y="6087"/>
                    </a:cubicBezTo>
                    <a:cubicBezTo>
                      <a:pt x="41508" y="10048"/>
                      <a:pt x="43838" y="15671"/>
                      <a:pt x="43622" y="21489"/>
                    </a:cubicBezTo>
                    <a:cubicBezTo>
                      <a:pt x="43762" y="27321"/>
                      <a:pt x="41423" y="32940"/>
                      <a:pt x="37183" y="36948"/>
                    </a:cubicBezTo>
                    <a:cubicBezTo>
                      <a:pt x="33050" y="41126"/>
                      <a:pt x="27380" y="43420"/>
                      <a:pt x="21505" y="4329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FFCDBF9D-C959-4A74-9DEB-C2AA3352D853}"/>
                  </a:ext>
                </a:extLst>
              </p:cNvPr>
              <p:cNvSpPr/>
              <p:nvPr/>
            </p:nvSpPr>
            <p:spPr>
              <a:xfrm>
                <a:off x="6080867" y="3265046"/>
                <a:ext cx="25822" cy="303018"/>
              </a:xfrm>
              <a:custGeom>
                <a:avLst/>
                <a:gdLst>
                  <a:gd name="connsiteX0" fmla="*/ 3077 w 25822"/>
                  <a:gd name="connsiteY0" fmla="*/ 303019 h 303018"/>
                  <a:gd name="connsiteX1" fmla="*/ 0 w 25822"/>
                  <a:gd name="connsiteY1" fmla="*/ 0 h 303018"/>
                  <a:gd name="connsiteX2" fmla="*/ 25822 w 25822"/>
                  <a:gd name="connsiteY2" fmla="*/ 0 h 303018"/>
                  <a:gd name="connsiteX3" fmla="*/ 22746 w 25822"/>
                  <a:gd name="connsiteY3" fmla="*/ 303019 h 303018"/>
                  <a:gd name="connsiteX4" fmla="*/ 3077 w 25822"/>
                  <a:gd name="connsiteY4" fmla="*/ 303019 h 303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822" h="303018">
                    <a:moveTo>
                      <a:pt x="3077" y="303019"/>
                    </a:moveTo>
                    <a:lnTo>
                      <a:pt x="0" y="0"/>
                    </a:lnTo>
                    <a:lnTo>
                      <a:pt x="25822" y="0"/>
                    </a:lnTo>
                    <a:lnTo>
                      <a:pt x="22746" y="303019"/>
                    </a:lnTo>
                    <a:lnTo>
                      <a:pt x="3077" y="303019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50E48E60-71DD-4E4A-8A0A-5EFAFA22DA46}"/>
              </a:ext>
            </a:extLst>
          </p:cNvPr>
          <p:cNvGrpSpPr/>
          <p:nvPr/>
        </p:nvGrpSpPr>
        <p:grpSpPr>
          <a:xfrm>
            <a:off x="3378479" y="1737359"/>
            <a:ext cx="2468880" cy="4257041"/>
            <a:chOff x="3378479" y="1737359"/>
            <a:chExt cx="2468880" cy="4257041"/>
          </a:xfrm>
        </p:grpSpPr>
        <p:sp>
          <p:nvSpPr>
            <p:cNvPr id="9" name="Content Placeholder 17">
              <a:extLst>
                <a:ext uri="{FF2B5EF4-FFF2-40B4-BE49-F238E27FC236}">
                  <a16:creationId xmlns:a16="http://schemas.microsoft.com/office/drawing/2014/main" id="{78847B62-A491-4384-BB9E-673FA1FB13BD}"/>
                </a:ext>
              </a:extLst>
            </p:cNvPr>
            <p:cNvSpPr txBox="1">
              <a:spLocks/>
            </p:cNvSpPr>
            <p:nvPr/>
          </p:nvSpPr>
          <p:spPr>
            <a:xfrm>
              <a:off x="3378479" y="1737359"/>
              <a:ext cx="2468880" cy="425704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lIns="182880" tIns="1371600" rIns="182880" bIns="0" rtlCol="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spcAft>
                  <a:spcPts val="600"/>
                </a:spcAft>
              </a:pPr>
              <a:r>
                <a:rPr lang="en-US" sz="1600" b="1" kern="0" dirty="0">
                  <a:solidFill>
                    <a:schemeClr val="accent2"/>
                  </a:solidFill>
                  <a:latin typeface="+mn-lt"/>
                </a:rPr>
                <a:t>Ensures correctness</a:t>
              </a:r>
            </a:p>
            <a:p>
              <a:pPr>
                <a:spcAft>
                  <a:spcPts val="600"/>
                </a:spcAft>
              </a:pPr>
              <a:r>
                <a:rPr lang="en-US" dirty="0">
                  <a:solidFill>
                    <a:schemeClr val="accent2"/>
                  </a:solidFill>
                  <a:latin typeface="+mn-lt"/>
                </a:rPr>
                <a:t>Certifying that specified functions behave as intended from input to output </a:t>
              </a:r>
              <a:br>
                <a:rPr lang="en-US" dirty="0">
                  <a:solidFill>
                    <a:schemeClr val="accent2"/>
                  </a:solidFill>
                  <a:latin typeface="+mn-lt"/>
                </a:rPr>
              </a:br>
              <a:r>
                <a:rPr lang="en-US" dirty="0">
                  <a:solidFill>
                    <a:schemeClr val="accent2"/>
                  </a:solidFill>
                  <a:latin typeface="+mn-lt"/>
                </a:rPr>
                <a:t>is assured through </a:t>
              </a:r>
              <a:br>
                <a:rPr lang="en-US" dirty="0">
                  <a:solidFill>
                    <a:schemeClr val="accent2"/>
                  </a:solidFill>
                  <a:latin typeface="+mn-lt"/>
                </a:rPr>
              </a:br>
              <a:r>
                <a:rPr lang="en-US" dirty="0">
                  <a:solidFill>
                    <a:schemeClr val="accent2"/>
                  </a:solidFill>
                  <a:latin typeface="+mn-lt"/>
                </a:rPr>
                <a:t>the  library/</a:t>
              </a:r>
              <a:br>
                <a:rPr lang="en-US" dirty="0">
                  <a:solidFill>
                    <a:schemeClr val="accent2"/>
                  </a:solidFill>
                  <a:latin typeface="+mn-lt"/>
                </a:rPr>
              </a:br>
              <a:r>
                <a:rPr lang="en-US" dirty="0">
                  <a:solidFill>
                    <a:schemeClr val="accent2"/>
                  </a:solidFill>
                  <a:latin typeface="+mn-lt"/>
                </a:rPr>
                <a:t>toolchain. </a:t>
              </a:r>
            </a:p>
          </p:txBody>
        </p:sp>
        <p:grpSp>
          <p:nvGrpSpPr>
            <p:cNvPr id="20" name="Graphic 18" descr="Checkbox Checked outline">
              <a:extLst>
                <a:ext uri="{FF2B5EF4-FFF2-40B4-BE49-F238E27FC236}">
                  <a16:creationId xmlns:a16="http://schemas.microsoft.com/office/drawing/2014/main" id="{EA60CF7E-7AA2-4E5F-A2C7-0C50FE5EC507}"/>
                </a:ext>
              </a:extLst>
            </p:cNvPr>
            <p:cNvGrpSpPr/>
            <p:nvPr/>
          </p:nvGrpSpPr>
          <p:grpSpPr>
            <a:xfrm>
              <a:off x="3582295" y="2209551"/>
              <a:ext cx="724148" cy="724148"/>
              <a:chOff x="5846762" y="3181350"/>
              <a:chExt cx="495300" cy="495300"/>
            </a:xfrm>
            <a:solidFill>
              <a:schemeClr val="accent1"/>
            </a:solidFill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08879EDE-DC10-49B7-A4C0-193C63E2E2C4}"/>
                  </a:ext>
                </a:extLst>
              </p:cNvPr>
              <p:cNvSpPr/>
              <p:nvPr/>
            </p:nvSpPr>
            <p:spPr>
              <a:xfrm>
                <a:off x="5846762" y="3181350"/>
                <a:ext cx="495300" cy="495300"/>
              </a:xfrm>
              <a:custGeom>
                <a:avLst/>
                <a:gdLst>
                  <a:gd name="connsiteX0" fmla="*/ 476250 w 495300"/>
                  <a:gd name="connsiteY0" fmla="*/ 19050 h 495300"/>
                  <a:gd name="connsiteX1" fmla="*/ 476250 w 495300"/>
                  <a:gd name="connsiteY1" fmla="*/ 476250 h 495300"/>
                  <a:gd name="connsiteX2" fmla="*/ 19050 w 495300"/>
                  <a:gd name="connsiteY2" fmla="*/ 476250 h 495300"/>
                  <a:gd name="connsiteX3" fmla="*/ 19050 w 495300"/>
                  <a:gd name="connsiteY3" fmla="*/ 19050 h 495300"/>
                  <a:gd name="connsiteX4" fmla="*/ 476250 w 495300"/>
                  <a:gd name="connsiteY4" fmla="*/ 19050 h 495300"/>
                  <a:gd name="connsiteX5" fmla="*/ 495300 w 495300"/>
                  <a:gd name="connsiteY5" fmla="*/ 0 h 495300"/>
                  <a:gd name="connsiteX6" fmla="*/ 0 w 495300"/>
                  <a:gd name="connsiteY6" fmla="*/ 0 h 495300"/>
                  <a:gd name="connsiteX7" fmla="*/ 0 w 495300"/>
                  <a:gd name="connsiteY7" fmla="*/ 495300 h 495300"/>
                  <a:gd name="connsiteX8" fmla="*/ 495300 w 495300"/>
                  <a:gd name="connsiteY8" fmla="*/ 495300 h 495300"/>
                  <a:gd name="connsiteX9" fmla="*/ 495300 w 495300"/>
                  <a:gd name="connsiteY9" fmla="*/ 0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5300" h="495300">
                    <a:moveTo>
                      <a:pt x="476250" y="19050"/>
                    </a:moveTo>
                    <a:lnTo>
                      <a:pt x="476250" y="476250"/>
                    </a:lnTo>
                    <a:lnTo>
                      <a:pt x="19050" y="476250"/>
                    </a:lnTo>
                    <a:lnTo>
                      <a:pt x="19050" y="19050"/>
                    </a:lnTo>
                    <a:lnTo>
                      <a:pt x="476250" y="19050"/>
                    </a:lnTo>
                    <a:moveTo>
                      <a:pt x="495300" y="0"/>
                    </a:moveTo>
                    <a:lnTo>
                      <a:pt x="0" y="0"/>
                    </a:lnTo>
                    <a:lnTo>
                      <a:pt x="0" y="495300"/>
                    </a:lnTo>
                    <a:lnTo>
                      <a:pt x="495300" y="495300"/>
                    </a:lnTo>
                    <a:lnTo>
                      <a:pt x="49530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6EFB68D3-98C6-4075-9C1E-5E5EA9C10B84}"/>
                  </a:ext>
                </a:extLst>
              </p:cNvPr>
              <p:cNvSpPr/>
              <p:nvPr/>
            </p:nvSpPr>
            <p:spPr>
              <a:xfrm>
                <a:off x="5925752" y="3298440"/>
                <a:ext cx="337318" cy="244040"/>
              </a:xfrm>
              <a:custGeom>
                <a:avLst/>
                <a:gdLst>
                  <a:gd name="connsiteX0" fmla="*/ 106747 w 337318"/>
                  <a:gd name="connsiteY0" fmla="*/ 244040 h 244040"/>
                  <a:gd name="connsiteX1" fmla="*/ 0 w 337318"/>
                  <a:gd name="connsiteY1" fmla="*/ 137293 h 244040"/>
                  <a:gd name="connsiteX2" fmla="*/ 13468 w 337318"/>
                  <a:gd name="connsiteY2" fmla="*/ 123825 h 244040"/>
                  <a:gd name="connsiteX3" fmla="*/ 106747 w 337318"/>
                  <a:gd name="connsiteY3" fmla="*/ 217103 h 244040"/>
                  <a:gd name="connsiteX4" fmla="*/ 323850 w 337318"/>
                  <a:gd name="connsiteY4" fmla="*/ 0 h 244040"/>
                  <a:gd name="connsiteX5" fmla="*/ 337318 w 337318"/>
                  <a:gd name="connsiteY5" fmla="*/ 13468 h 244040"/>
                  <a:gd name="connsiteX6" fmla="*/ 106747 w 337318"/>
                  <a:gd name="connsiteY6" fmla="*/ 244040 h 244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7318" h="244040">
                    <a:moveTo>
                      <a:pt x="106747" y="244040"/>
                    </a:moveTo>
                    <a:lnTo>
                      <a:pt x="0" y="137293"/>
                    </a:lnTo>
                    <a:lnTo>
                      <a:pt x="13468" y="123825"/>
                    </a:lnTo>
                    <a:lnTo>
                      <a:pt x="106747" y="217103"/>
                    </a:lnTo>
                    <a:lnTo>
                      <a:pt x="323850" y="0"/>
                    </a:lnTo>
                    <a:lnTo>
                      <a:pt x="337318" y="13468"/>
                    </a:lnTo>
                    <a:lnTo>
                      <a:pt x="106747" y="24404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63322845-ABFB-4C59-A9E2-2EC4BDA3ADC1}"/>
              </a:ext>
            </a:extLst>
          </p:cNvPr>
          <p:cNvGrpSpPr/>
          <p:nvPr/>
        </p:nvGrpSpPr>
        <p:grpSpPr>
          <a:xfrm>
            <a:off x="6341466" y="1737359"/>
            <a:ext cx="2468880" cy="4257041"/>
            <a:chOff x="6341466" y="1737359"/>
            <a:chExt cx="2468880" cy="4257041"/>
          </a:xfrm>
        </p:grpSpPr>
        <p:sp>
          <p:nvSpPr>
            <p:cNvPr id="8" name="Content Placeholder 17">
              <a:extLst>
                <a:ext uri="{FF2B5EF4-FFF2-40B4-BE49-F238E27FC236}">
                  <a16:creationId xmlns:a16="http://schemas.microsoft.com/office/drawing/2014/main" id="{050A02D2-A828-40AB-83EF-C9C09DEA1AE5}"/>
                </a:ext>
              </a:extLst>
            </p:cNvPr>
            <p:cNvSpPr txBox="1">
              <a:spLocks/>
            </p:cNvSpPr>
            <p:nvPr/>
          </p:nvSpPr>
          <p:spPr>
            <a:xfrm>
              <a:off x="6341466" y="1737359"/>
              <a:ext cx="2468880" cy="425704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lIns="182880" tIns="1371600" rIns="182880" bIns="0" rtlCol="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spcAft>
                  <a:spcPts val="600"/>
                </a:spcAft>
              </a:pPr>
              <a:r>
                <a:rPr lang="en-US" sz="1600" b="1" kern="0" dirty="0">
                  <a:solidFill>
                    <a:schemeClr val="accent2"/>
                  </a:solidFill>
                  <a:latin typeface="+mn-lt"/>
                </a:rPr>
                <a:t>Increase </a:t>
              </a:r>
              <a:br>
                <a:rPr lang="en-US" sz="1600" b="1" kern="0" dirty="0">
                  <a:solidFill>
                    <a:schemeClr val="accent2"/>
                  </a:solidFill>
                  <a:latin typeface="+mn-lt"/>
                </a:rPr>
              </a:br>
              <a:r>
                <a:rPr lang="en-US" sz="1600" b="1" kern="0" dirty="0">
                  <a:solidFill>
                    <a:schemeClr val="accent2"/>
                  </a:solidFill>
                  <a:latin typeface="+mn-lt"/>
                </a:rPr>
                <a:t>agility</a:t>
              </a:r>
            </a:p>
            <a:p>
              <a:pPr>
                <a:spcAft>
                  <a:spcPts val="600"/>
                </a:spcAft>
              </a:pPr>
              <a:r>
                <a:rPr lang="en-US" dirty="0">
                  <a:solidFill>
                    <a:schemeClr val="accent2"/>
                  </a:solidFill>
                  <a:latin typeface="+mn-lt"/>
                </a:rPr>
                <a:t>Adaptability and usability are key concepts of the</a:t>
              </a:r>
              <a:r>
                <a:rPr lang="en-US" kern="0" dirty="0">
                  <a:solidFill>
                    <a:schemeClr val="accent2"/>
                  </a:solidFill>
                  <a:latin typeface="+mn-lt"/>
                </a:rPr>
                <a:t> </a:t>
              </a:r>
              <a:r>
                <a:rPr lang="en-US" kern="0" dirty="0" err="1">
                  <a:solidFill>
                    <a:schemeClr val="accent2"/>
                  </a:solidFill>
                  <a:latin typeface="+mn-lt"/>
                </a:rPr>
                <a:t>Morphir</a:t>
              </a:r>
              <a:r>
                <a:rPr lang="en-US" dirty="0">
                  <a:solidFill>
                    <a:schemeClr val="accent2"/>
                  </a:solidFill>
                  <a:latin typeface="+mn-lt"/>
                </a:rPr>
                <a:t> framework, business logic can now move with the code, be easily understood and adopted in an ever-developing ecosystem.</a:t>
              </a:r>
            </a:p>
            <a:p>
              <a:pPr>
                <a:spcAft>
                  <a:spcPts val="600"/>
                </a:spcAft>
              </a:pPr>
              <a:endParaRPr lang="en-US" sz="1600" b="1" kern="0" dirty="0">
                <a:solidFill>
                  <a:schemeClr val="accent2"/>
                </a:solidFill>
                <a:latin typeface="+mn-lt"/>
              </a:endParaRPr>
            </a:p>
          </p:txBody>
        </p:sp>
        <p:grpSp>
          <p:nvGrpSpPr>
            <p:cNvPr id="25" name="Graphic 23" descr="Gauge outline">
              <a:extLst>
                <a:ext uri="{FF2B5EF4-FFF2-40B4-BE49-F238E27FC236}">
                  <a16:creationId xmlns:a16="http://schemas.microsoft.com/office/drawing/2014/main" id="{DD255D66-688F-40D6-8194-4586C3FC2FCA}"/>
                </a:ext>
              </a:extLst>
            </p:cNvPr>
            <p:cNvGrpSpPr/>
            <p:nvPr/>
          </p:nvGrpSpPr>
          <p:grpSpPr>
            <a:xfrm>
              <a:off x="6515994" y="2380741"/>
              <a:ext cx="991499" cy="562388"/>
              <a:chOff x="5684836" y="3200322"/>
              <a:chExt cx="819150" cy="464630"/>
            </a:xfrm>
            <a:solidFill>
              <a:schemeClr val="accent1"/>
            </a:solidFill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2A60E7BC-B4D7-4585-8973-3414C4729696}"/>
                  </a:ext>
                </a:extLst>
              </p:cNvPr>
              <p:cNvSpPr/>
              <p:nvPr/>
            </p:nvSpPr>
            <p:spPr>
              <a:xfrm>
                <a:off x="5684836" y="3200322"/>
                <a:ext cx="662654" cy="447752"/>
              </a:xfrm>
              <a:custGeom>
                <a:avLst/>
                <a:gdLst>
                  <a:gd name="connsiteX0" fmla="*/ 400050 w 662654"/>
                  <a:gd name="connsiteY0" fmla="*/ 19366 h 447752"/>
                  <a:gd name="connsiteX1" fmla="*/ 400050 w 662654"/>
                  <a:gd name="connsiteY1" fmla="*/ 85803 h 447752"/>
                  <a:gd name="connsiteX2" fmla="*/ 419100 w 662654"/>
                  <a:gd name="connsiteY2" fmla="*/ 85803 h 447752"/>
                  <a:gd name="connsiteX3" fmla="*/ 419100 w 662654"/>
                  <a:gd name="connsiteY3" fmla="*/ 19328 h 447752"/>
                  <a:gd name="connsiteX4" fmla="*/ 548745 w 662654"/>
                  <a:gd name="connsiteY4" fmla="*/ 44845 h 447752"/>
                  <a:gd name="connsiteX5" fmla="*/ 524647 w 662654"/>
                  <a:gd name="connsiteY5" fmla="*/ 101043 h 447752"/>
                  <a:gd name="connsiteX6" fmla="*/ 542154 w 662654"/>
                  <a:gd name="connsiteY6" fmla="*/ 108548 h 447752"/>
                  <a:gd name="connsiteX7" fmla="*/ 566376 w 662654"/>
                  <a:gd name="connsiteY7" fmla="*/ 52027 h 447752"/>
                  <a:gd name="connsiteX8" fmla="*/ 647891 w 662654"/>
                  <a:gd name="connsiteY8" fmla="*/ 100538 h 447752"/>
                  <a:gd name="connsiteX9" fmla="*/ 662654 w 662654"/>
                  <a:gd name="connsiteY9" fmla="*/ 87927 h 447752"/>
                  <a:gd name="connsiteX10" fmla="*/ 87910 w 662654"/>
                  <a:gd name="connsiteY10" fmla="*/ 155827 h 447752"/>
                  <a:gd name="connsiteX11" fmla="*/ 0 w 662654"/>
                  <a:gd name="connsiteY11" fmla="*/ 409653 h 447752"/>
                  <a:gd name="connsiteX12" fmla="*/ 0 w 662654"/>
                  <a:gd name="connsiteY12" fmla="*/ 447753 h 447752"/>
                  <a:gd name="connsiteX13" fmla="*/ 19050 w 662654"/>
                  <a:gd name="connsiteY13" fmla="*/ 447753 h 447752"/>
                  <a:gd name="connsiteX14" fmla="*/ 19050 w 662654"/>
                  <a:gd name="connsiteY14" fmla="*/ 409653 h 447752"/>
                  <a:gd name="connsiteX15" fmla="*/ 44768 w 662654"/>
                  <a:gd name="connsiteY15" fmla="*/ 270473 h 447752"/>
                  <a:gd name="connsiteX16" fmla="*/ 100965 w 662654"/>
                  <a:gd name="connsiteY16" fmla="*/ 294581 h 447752"/>
                  <a:gd name="connsiteX17" fmla="*/ 108471 w 662654"/>
                  <a:gd name="connsiteY17" fmla="*/ 277074 h 447752"/>
                  <a:gd name="connsiteX18" fmla="*/ 51959 w 662654"/>
                  <a:gd name="connsiteY18" fmla="*/ 252862 h 447752"/>
                  <a:gd name="connsiteX19" fmla="*/ 126930 w 662654"/>
                  <a:gd name="connsiteY19" fmla="*/ 140533 h 447752"/>
                  <a:gd name="connsiteX20" fmla="*/ 174184 w 662654"/>
                  <a:gd name="connsiteY20" fmla="*/ 187787 h 447752"/>
                  <a:gd name="connsiteX21" fmla="*/ 187652 w 662654"/>
                  <a:gd name="connsiteY21" fmla="*/ 174318 h 447752"/>
                  <a:gd name="connsiteX22" fmla="*/ 140399 w 662654"/>
                  <a:gd name="connsiteY22" fmla="*/ 127065 h 447752"/>
                  <a:gd name="connsiteX23" fmla="*/ 252727 w 662654"/>
                  <a:gd name="connsiteY23" fmla="*/ 52094 h 447752"/>
                  <a:gd name="connsiteX24" fmla="*/ 276940 w 662654"/>
                  <a:gd name="connsiteY24" fmla="*/ 108605 h 447752"/>
                  <a:gd name="connsiteX25" fmla="*/ 294447 w 662654"/>
                  <a:gd name="connsiteY25" fmla="*/ 101100 h 447752"/>
                  <a:gd name="connsiteX26" fmla="*/ 270396 w 662654"/>
                  <a:gd name="connsiteY26" fmla="*/ 44845 h 447752"/>
                  <a:gd name="connsiteX27" fmla="*/ 400050 w 662654"/>
                  <a:gd name="connsiteY27" fmla="*/ 19366 h 447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62654" h="447752">
                    <a:moveTo>
                      <a:pt x="400050" y="19366"/>
                    </a:moveTo>
                    <a:lnTo>
                      <a:pt x="400050" y="85803"/>
                    </a:lnTo>
                    <a:lnTo>
                      <a:pt x="419100" y="85803"/>
                    </a:lnTo>
                    <a:lnTo>
                      <a:pt x="419100" y="19328"/>
                    </a:lnTo>
                    <a:cubicBezTo>
                      <a:pt x="463457" y="20352"/>
                      <a:pt x="507308" y="28983"/>
                      <a:pt x="548745" y="44845"/>
                    </a:cubicBezTo>
                    <a:lnTo>
                      <a:pt x="524647" y="101043"/>
                    </a:lnTo>
                    <a:lnTo>
                      <a:pt x="542154" y="108548"/>
                    </a:lnTo>
                    <a:lnTo>
                      <a:pt x="566376" y="52027"/>
                    </a:lnTo>
                    <a:cubicBezTo>
                      <a:pt x="595412" y="64835"/>
                      <a:pt x="622785" y="81125"/>
                      <a:pt x="647891" y="100538"/>
                    </a:cubicBezTo>
                    <a:lnTo>
                      <a:pt x="662654" y="87927"/>
                    </a:lnTo>
                    <a:cubicBezTo>
                      <a:pt x="485193" y="-52035"/>
                      <a:pt x="227872" y="-21635"/>
                      <a:pt x="87910" y="155827"/>
                    </a:cubicBezTo>
                    <a:cubicBezTo>
                      <a:pt x="30882" y="228134"/>
                      <a:pt x="-91" y="317563"/>
                      <a:pt x="0" y="409653"/>
                    </a:cubicBezTo>
                    <a:lnTo>
                      <a:pt x="0" y="447753"/>
                    </a:lnTo>
                    <a:lnTo>
                      <a:pt x="19050" y="447753"/>
                    </a:lnTo>
                    <a:lnTo>
                      <a:pt x="19050" y="409653"/>
                    </a:lnTo>
                    <a:cubicBezTo>
                      <a:pt x="19026" y="362076"/>
                      <a:pt x="27743" y="314900"/>
                      <a:pt x="44768" y="270473"/>
                    </a:cubicBezTo>
                    <a:lnTo>
                      <a:pt x="100965" y="294581"/>
                    </a:lnTo>
                    <a:lnTo>
                      <a:pt x="108471" y="277074"/>
                    </a:lnTo>
                    <a:lnTo>
                      <a:pt x="51959" y="252862"/>
                    </a:lnTo>
                    <a:cubicBezTo>
                      <a:pt x="70260" y="211362"/>
                      <a:pt x="95627" y="173355"/>
                      <a:pt x="126930" y="140533"/>
                    </a:cubicBezTo>
                    <a:lnTo>
                      <a:pt x="174184" y="187787"/>
                    </a:lnTo>
                    <a:lnTo>
                      <a:pt x="187652" y="174318"/>
                    </a:lnTo>
                    <a:lnTo>
                      <a:pt x="140399" y="127065"/>
                    </a:lnTo>
                    <a:cubicBezTo>
                      <a:pt x="173220" y="95762"/>
                      <a:pt x="211228" y="70395"/>
                      <a:pt x="252727" y="52094"/>
                    </a:cubicBezTo>
                    <a:lnTo>
                      <a:pt x="276940" y="108605"/>
                    </a:lnTo>
                    <a:lnTo>
                      <a:pt x="294447" y="101100"/>
                    </a:lnTo>
                    <a:lnTo>
                      <a:pt x="270396" y="44845"/>
                    </a:lnTo>
                    <a:cubicBezTo>
                      <a:pt x="311840" y="29006"/>
                      <a:pt x="355693" y="20388"/>
                      <a:pt x="400050" y="193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F8390DE9-9A72-450C-87AF-D20B2B5DB41E}"/>
                  </a:ext>
                </a:extLst>
              </p:cNvPr>
              <p:cNvSpPr/>
              <p:nvPr/>
            </p:nvSpPr>
            <p:spPr>
              <a:xfrm>
                <a:off x="6395459" y="3361886"/>
                <a:ext cx="108527" cy="286188"/>
              </a:xfrm>
              <a:custGeom>
                <a:avLst/>
                <a:gdLst>
                  <a:gd name="connsiteX0" fmla="*/ 24546 w 108527"/>
                  <a:gd name="connsiteY0" fmla="*/ 0 h 286188"/>
                  <a:gd name="connsiteX1" fmla="*/ 12040 w 108527"/>
                  <a:gd name="connsiteY1" fmla="*/ 14926 h 286188"/>
                  <a:gd name="connsiteX2" fmla="*/ 56540 w 108527"/>
                  <a:gd name="connsiteY2" fmla="*/ 91278 h 286188"/>
                  <a:gd name="connsiteX3" fmla="*/ 0 w 108527"/>
                  <a:gd name="connsiteY3" fmla="*/ 115510 h 286188"/>
                  <a:gd name="connsiteX4" fmla="*/ 7506 w 108527"/>
                  <a:gd name="connsiteY4" fmla="*/ 133017 h 286188"/>
                  <a:gd name="connsiteX5" fmla="*/ 63827 w 108527"/>
                  <a:gd name="connsiteY5" fmla="*/ 108880 h 286188"/>
                  <a:gd name="connsiteX6" fmla="*/ 89478 w 108527"/>
                  <a:gd name="connsiteY6" fmla="*/ 248088 h 286188"/>
                  <a:gd name="connsiteX7" fmla="*/ 89478 w 108527"/>
                  <a:gd name="connsiteY7" fmla="*/ 286188 h 286188"/>
                  <a:gd name="connsiteX8" fmla="*/ 108528 w 108527"/>
                  <a:gd name="connsiteY8" fmla="*/ 286188 h 286188"/>
                  <a:gd name="connsiteX9" fmla="*/ 108528 w 108527"/>
                  <a:gd name="connsiteY9" fmla="*/ 248088 h 286188"/>
                  <a:gd name="connsiteX10" fmla="*/ 24546 w 108527"/>
                  <a:gd name="connsiteY10" fmla="*/ 0 h 286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8527" h="286188">
                    <a:moveTo>
                      <a:pt x="24546" y="0"/>
                    </a:moveTo>
                    <a:lnTo>
                      <a:pt x="12040" y="14926"/>
                    </a:lnTo>
                    <a:cubicBezTo>
                      <a:pt x="29713" y="38612"/>
                      <a:pt x="44642" y="64226"/>
                      <a:pt x="56540" y="91278"/>
                    </a:cubicBezTo>
                    <a:lnTo>
                      <a:pt x="0" y="115510"/>
                    </a:lnTo>
                    <a:lnTo>
                      <a:pt x="7506" y="133017"/>
                    </a:lnTo>
                    <a:lnTo>
                      <a:pt x="63827" y="108880"/>
                    </a:lnTo>
                    <a:cubicBezTo>
                      <a:pt x="80829" y="153321"/>
                      <a:pt x="89524" y="200506"/>
                      <a:pt x="89478" y="248088"/>
                    </a:cubicBezTo>
                    <a:lnTo>
                      <a:pt x="89478" y="286188"/>
                    </a:lnTo>
                    <a:lnTo>
                      <a:pt x="108528" y="286188"/>
                    </a:lnTo>
                    <a:lnTo>
                      <a:pt x="108528" y="248088"/>
                    </a:lnTo>
                    <a:cubicBezTo>
                      <a:pt x="108603" y="158403"/>
                      <a:pt x="79082" y="71198"/>
                      <a:pt x="2454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252478C3-39E4-4D83-97F5-5276EEA6FD91}"/>
                  </a:ext>
                </a:extLst>
              </p:cNvPr>
              <p:cNvSpPr/>
              <p:nvPr/>
            </p:nvSpPr>
            <p:spPr>
              <a:xfrm>
                <a:off x="6046825" y="3290268"/>
                <a:ext cx="371416" cy="374685"/>
              </a:xfrm>
              <a:custGeom>
                <a:avLst/>
                <a:gdLst>
                  <a:gd name="connsiteX0" fmla="*/ 368579 w 371416"/>
                  <a:gd name="connsiteY0" fmla="*/ 2762 h 374685"/>
                  <a:gd name="connsiteX1" fmla="*/ 355692 w 371416"/>
                  <a:gd name="connsiteY1" fmla="*/ 2277 h 374685"/>
                  <a:gd name="connsiteX2" fmla="*/ 17107 w 371416"/>
                  <a:gd name="connsiteY2" fmla="*/ 291256 h 374685"/>
                  <a:gd name="connsiteX3" fmla="*/ 12344 w 371416"/>
                  <a:gd name="connsiteY3" fmla="*/ 295742 h 374685"/>
                  <a:gd name="connsiteX4" fmla="*/ 10658 w 371416"/>
                  <a:gd name="connsiteY4" fmla="*/ 297647 h 374685"/>
                  <a:gd name="connsiteX5" fmla="*/ 16564 w 371416"/>
                  <a:gd name="connsiteY5" fmla="*/ 363912 h 374685"/>
                  <a:gd name="connsiteX6" fmla="*/ 46329 w 371416"/>
                  <a:gd name="connsiteY6" fmla="*/ 374685 h 374685"/>
                  <a:gd name="connsiteX7" fmla="*/ 82524 w 371416"/>
                  <a:gd name="connsiteY7" fmla="*/ 358045 h 374685"/>
                  <a:gd name="connsiteX8" fmla="*/ 369227 w 371416"/>
                  <a:gd name="connsiteY8" fmla="*/ 15621 h 374685"/>
                  <a:gd name="connsiteX9" fmla="*/ 368579 w 371416"/>
                  <a:gd name="connsiteY9" fmla="*/ 2762 h 374685"/>
                  <a:gd name="connsiteX10" fmla="*/ 67989 w 371416"/>
                  <a:gd name="connsiteY10" fmla="*/ 345662 h 374685"/>
                  <a:gd name="connsiteX11" fmla="*/ 28937 w 371416"/>
                  <a:gd name="connsiteY11" fmla="*/ 349473 h 374685"/>
                  <a:gd name="connsiteX12" fmla="*/ 24755 w 371416"/>
                  <a:gd name="connsiteY12" fmla="*/ 310420 h 374685"/>
                  <a:gd name="connsiteX13" fmla="*/ 27060 w 371416"/>
                  <a:gd name="connsiteY13" fmla="*/ 307810 h 374685"/>
                  <a:gd name="connsiteX14" fmla="*/ 27546 w 371416"/>
                  <a:gd name="connsiteY14" fmla="*/ 307210 h 374685"/>
                  <a:gd name="connsiteX15" fmla="*/ 28794 w 371416"/>
                  <a:gd name="connsiteY15" fmla="*/ 306315 h 374685"/>
                  <a:gd name="connsiteX16" fmla="*/ 280787 w 371416"/>
                  <a:gd name="connsiteY16" fmla="*/ 91278 h 374685"/>
                  <a:gd name="connsiteX17" fmla="*/ 280925 w 371416"/>
                  <a:gd name="connsiteY17" fmla="*/ 91274 h 374685"/>
                  <a:gd name="connsiteX18" fmla="*/ 280930 w 371416"/>
                  <a:gd name="connsiteY18" fmla="*/ 91412 h 374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71416" h="374685">
                    <a:moveTo>
                      <a:pt x="368579" y="2762"/>
                    </a:moveTo>
                    <a:cubicBezTo>
                      <a:pt x="365063" y="-726"/>
                      <a:pt x="359461" y="-936"/>
                      <a:pt x="355692" y="2277"/>
                    </a:cubicBezTo>
                    <a:lnTo>
                      <a:pt x="17107" y="291256"/>
                    </a:lnTo>
                    <a:cubicBezTo>
                      <a:pt x="15281" y="292476"/>
                      <a:pt x="13671" y="293992"/>
                      <a:pt x="12344" y="295742"/>
                    </a:cubicBezTo>
                    <a:cubicBezTo>
                      <a:pt x="12020" y="296142"/>
                      <a:pt x="11677" y="296571"/>
                      <a:pt x="10658" y="297647"/>
                    </a:cubicBezTo>
                    <a:cubicBezTo>
                      <a:pt x="-5591" y="317706"/>
                      <a:pt x="-2977" y="347043"/>
                      <a:pt x="16564" y="363912"/>
                    </a:cubicBezTo>
                    <a:cubicBezTo>
                      <a:pt x="24919" y="370877"/>
                      <a:pt x="35453" y="374689"/>
                      <a:pt x="46329" y="374685"/>
                    </a:cubicBezTo>
                    <a:cubicBezTo>
                      <a:pt x="60234" y="374640"/>
                      <a:pt x="73438" y="368570"/>
                      <a:pt x="82524" y="358045"/>
                    </a:cubicBezTo>
                    <a:lnTo>
                      <a:pt x="369227" y="15621"/>
                    </a:lnTo>
                    <a:cubicBezTo>
                      <a:pt x="372379" y="11816"/>
                      <a:pt x="372098" y="6231"/>
                      <a:pt x="368579" y="2762"/>
                    </a:cubicBezTo>
                    <a:close/>
                    <a:moveTo>
                      <a:pt x="67989" y="345662"/>
                    </a:moveTo>
                    <a:cubicBezTo>
                      <a:pt x="58163" y="357321"/>
                      <a:pt x="40831" y="359012"/>
                      <a:pt x="28937" y="349473"/>
                    </a:cubicBezTo>
                    <a:cubicBezTo>
                      <a:pt x="17400" y="339627"/>
                      <a:pt x="15565" y="322484"/>
                      <a:pt x="24755" y="310420"/>
                    </a:cubicBezTo>
                    <a:cubicBezTo>
                      <a:pt x="25641" y="309525"/>
                      <a:pt x="26375" y="308648"/>
                      <a:pt x="27060" y="307810"/>
                    </a:cubicBezTo>
                    <a:cubicBezTo>
                      <a:pt x="27232" y="307601"/>
                      <a:pt x="27384" y="307401"/>
                      <a:pt x="27546" y="307210"/>
                    </a:cubicBezTo>
                    <a:cubicBezTo>
                      <a:pt x="27983" y="306942"/>
                      <a:pt x="28401" y="306643"/>
                      <a:pt x="28794" y="306315"/>
                    </a:cubicBezTo>
                    <a:lnTo>
                      <a:pt x="280787" y="91278"/>
                    </a:lnTo>
                    <a:cubicBezTo>
                      <a:pt x="280824" y="91239"/>
                      <a:pt x="280886" y="91236"/>
                      <a:pt x="280925" y="91274"/>
                    </a:cubicBezTo>
                    <a:cubicBezTo>
                      <a:pt x="280965" y="91311"/>
                      <a:pt x="280967" y="91373"/>
                      <a:pt x="280930" y="9141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DF6A6BA1-CAA2-4FA1-9655-CCFB9859CDCB}"/>
              </a:ext>
            </a:extLst>
          </p:cNvPr>
          <p:cNvGrpSpPr/>
          <p:nvPr/>
        </p:nvGrpSpPr>
        <p:grpSpPr>
          <a:xfrm>
            <a:off x="9304453" y="1737359"/>
            <a:ext cx="2468880" cy="4257041"/>
            <a:chOff x="9304453" y="1737359"/>
            <a:chExt cx="2468880" cy="4257041"/>
          </a:xfrm>
        </p:grpSpPr>
        <p:sp>
          <p:nvSpPr>
            <p:cNvPr id="7" name="Content Placeholder 17">
              <a:extLst>
                <a:ext uri="{FF2B5EF4-FFF2-40B4-BE49-F238E27FC236}">
                  <a16:creationId xmlns:a16="http://schemas.microsoft.com/office/drawing/2014/main" id="{7BE72565-B980-45E4-9C75-94C47BDF13F1}"/>
                </a:ext>
              </a:extLst>
            </p:cNvPr>
            <p:cNvSpPr txBox="1">
              <a:spLocks/>
            </p:cNvSpPr>
            <p:nvPr/>
          </p:nvSpPr>
          <p:spPr>
            <a:xfrm>
              <a:off x="9304453" y="1737359"/>
              <a:ext cx="2468880" cy="425704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lIns="182880" tIns="1371600" rIns="91440" bIns="0" rtlCol="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spcAft>
                  <a:spcPts val="600"/>
                </a:spcAft>
              </a:pPr>
              <a:r>
                <a:rPr lang="en-US" sz="1600" b="1" dirty="0">
                  <a:solidFill>
                    <a:schemeClr val="accent2"/>
                  </a:solidFill>
                  <a:latin typeface="+mn-lt"/>
                </a:rPr>
                <a:t>Disseminates knowledge through automation</a:t>
              </a:r>
            </a:p>
            <a:p>
              <a:pPr>
                <a:spcAft>
                  <a:spcPts val="600"/>
                </a:spcAft>
              </a:pPr>
              <a:r>
                <a:rPr lang="en-US" sz="1200" kern="0" dirty="0" err="1">
                  <a:solidFill>
                    <a:schemeClr val="accent2"/>
                  </a:solidFill>
                  <a:latin typeface="+mn-lt"/>
                </a:rPr>
                <a:t>Morphir</a:t>
              </a:r>
              <a:r>
                <a:rPr lang="en-US" sz="1200" kern="0" dirty="0">
                  <a:solidFill>
                    <a:schemeClr val="accent2"/>
                  </a:solidFill>
                  <a:latin typeface="+mn-lt"/>
                </a:rPr>
                <a:t> a</a:t>
              </a:r>
              <a:r>
                <a:rPr lang="en-US" sz="1200" dirty="0">
                  <a:solidFill>
                    <a:schemeClr val="accent2"/>
                  </a:solidFill>
                  <a:latin typeface="+mn-lt"/>
                </a:rPr>
                <a:t>utomated processing helps disseminate information which otherwise may not </a:t>
              </a:r>
              <a:br>
                <a:rPr lang="en-US" sz="1200" dirty="0">
                  <a:solidFill>
                    <a:schemeClr val="accent2"/>
                  </a:solidFill>
                  <a:latin typeface="+mn-lt"/>
                </a:rPr>
              </a:br>
              <a:r>
                <a:rPr lang="en-US" sz="1200" dirty="0">
                  <a:solidFill>
                    <a:schemeClr val="accent2"/>
                  </a:solidFill>
                  <a:latin typeface="+mn-lt"/>
                </a:rPr>
                <a:t>be understood or shared </a:t>
              </a:r>
              <a:br>
                <a:rPr lang="en-US" sz="1200" dirty="0">
                  <a:solidFill>
                    <a:schemeClr val="accent2"/>
                  </a:solidFill>
                  <a:latin typeface="+mn-lt"/>
                </a:rPr>
              </a:br>
              <a:r>
                <a:rPr lang="en-US" sz="1200" dirty="0">
                  <a:solidFill>
                    <a:schemeClr val="accent2"/>
                  </a:solidFill>
                  <a:latin typeface="+mn-lt"/>
                </a:rPr>
                <a:t>at all. a useful tool when bringing elements of business logic to conversation outside its immediate audience </a:t>
              </a:r>
              <a:br>
                <a:rPr lang="en-US" sz="1200" dirty="0">
                  <a:solidFill>
                    <a:schemeClr val="accent2"/>
                  </a:solidFill>
                  <a:latin typeface="+mn-lt"/>
                </a:rPr>
              </a:br>
              <a:r>
                <a:rPr lang="en-US" sz="1200" dirty="0">
                  <a:solidFill>
                    <a:schemeClr val="accent2"/>
                  </a:solidFill>
                  <a:latin typeface="+mn-lt"/>
                </a:rPr>
                <a:t>(i.e., developers)</a:t>
              </a:r>
            </a:p>
            <a:p>
              <a:pPr>
                <a:spcAft>
                  <a:spcPts val="600"/>
                </a:spcAft>
              </a:pPr>
              <a:endParaRPr lang="en-US" sz="1600" b="1" kern="0" dirty="0">
                <a:solidFill>
                  <a:schemeClr val="accent2"/>
                </a:solidFill>
                <a:latin typeface="+mn-lt"/>
              </a:endParaRP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DFB18804-A613-4F1B-A30B-924432A7F456}"/>
                </a:ext>
              </a:extLst>
            </p:cNvPr>
            <p:cNvGrpSpPr/>
            <p:nvPr/>
          </p:nvGrpSpPr>
          <p:grpSpPr>
            <a:xfrm>
              <a:off x="9503035" y="2198553"/>
              <a:ext cx="725032" cy="724148"/>
              <a:chOff x="5770562" y="683807"/>
              <a:chExt cx="648652" cy="647861"/>
            </a:xfrm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FEED0B1D-A197-4820-84EC-CEAB60A56F74}"/>
                  </a:ext>
                </a:extLst>
              </p:cNvPr>
              <p:cNvSpPr/>
              <p:nvPr/>
            </p:nvSpPr>
            <p:spPr>
              <a:xfrm>
                <a:off x="5770562" y="683807"/>
                <a:ext cx="648652" cy="647861"/>
              </a:xfrm>
              <a:custGeom>
                <a:avLst/>
                <a:gdLst>
                  <a:gd name="connsiteX0" fmla="*/ 91440 w 648652"/>
                  <a:gd name="connsiteY0" fmla="*/ 454504 h 647861"/>
                  <a:gd name="connsiteX1" fmla="*/ 67628 w 648652"/>
                  <a:gd name="connsiteY1" fmla="*/ 525942 h 647861"/>
                  <a:gd name="connsiteX2" fmla="*/ 121920 w 648652"/>
                  <a:gd name="connsiteY2" fmla="*/ 580234 h 647861"/>
                  <a:gd name="connsiteX3" fmla="*/ 193358 w 648652"/>
                  <a:gd name="connsiteY3" fmla="*/ 556422 h 647861"/>
                  <a:gd name="connsiteX4" fmla="*/ 253365 w 648652"/>
                  <a:gd name="connsiteY4" fmla="*/ 581187 h 647861"/>
                  <a:gd name="connsiteX5" fmla="*/ 286703 w 648652"/>
                  <a:gd name="connsiteY5" fmla="*/ 647862 h 647861"/>
                  <a:gd name="connsiteX6" fmla="*/ 362903 w 648652"/>
                  <a:gd name="connsiteY6" fmla="*/ 647862 h 647861"/>
                  <a:gd name="connsiteX7" fmla="*/ 396240 w 648652"/>
                  <a:gd name="connsiteY7" fmla="*/ 581187 h 647861"/>
                  <a:gd name="connsiteX8" fmla="*/ 455295 w 648652"/>
                  <a:gd name="connsiteY8" fmla="*/ 556422 h 647861"/>
                  <a:gd name="connsiteX9" fmla="*/ 526733 w 648652"/>
                  <a:gd name="connsiteY9" fmla="*/ 580234 h 647861"/>
                  <a:gd name="connsiteX10" fmla="*/ 581025 w 648652"/>
                  <a:gd name="connsiteY10" fmla="*/ 525942 h 647861"/>
                  <a:gd name="connsiteX11" fmla="*/ 557213 w 648652"/>
                  <a:gd name="connsiteY11" fmla="*/ 454504 h 647861"/>
                  <a:gd name="connsiteX12" fmla="*/ 581978 w 648652"/>
                  <a:gd name="connsiteY12" fmla="*/ 394497 h 647861"/>
                  <a:gd name="connsiteX13" fmla="*/ 648653 w 648652"/>
                  <a:gd name="connsiteY13" fmla="*/ 361159 h 647861"/>
                  <a:gd name="connsiteX14" fmla="*/ 648653 w 648652"/>
                  <a:gd name="connsiteY14" fmla="*/ 284959 h 647861"/>
                  <a:gd name="connsiteX15" fmla="*/ 581025 w 648652"/>
                  <a:gd name="connsiteY15" fmla="*/ 252574 h 647861"/>
                  <a:gd name="connsiteX16" fmla="*/ 556260 w 648652"/>
                  <a:gd name="connsiteY16" fmla="*/ 193519 h 647861"/>
                  <a:gd name="connsiteX17" fmla="*/ 580073 w 648652"/>
                  <a:gd name="connsiteY17" fmla="*/ 122082 h 647861"/>
                  <a:gd name="connsiteX18" fmla="*/ 525780 w 648652"/>
                  <a:gd name="connsiteY18" fmla="*/ 67789 h 647861"/>
                  <a:gd name="connsiteX19" fmla="*/ 454343 w 648652"/>
                  <a:gd name="connsiteY19" fmla="*/ 91602 h 647861"/>
                  <a:gd name="connsiteX20" fmla="*/ 394335 w 648652"/>
                  <a:gd name="connsiteY20" fmla="*/ 66837 h 647861"/>
                  <a:gd name="connsiteX21" fmla="*/ 361950 w 648652"/>
                  <a:gd name="connsiteY21" fmla="*/ 0 h 647861"/>
                  <a:gd name="connsiteX22" fmla="*/ 285750 w 648652"/>
                  <a:gd name="connsiteY22" fmla="*/ 0 h 647861"/>
                  <a:gd name="connsiteX23" fmla="*/ 252413 w 648652"/>
                  <a:gd name="connsiteY23" fmla="*/ 66675 h 647861"/>
                  <a:gd name="connsiteX24" fmla="*/ 193358 w 648652"/>
                  <a:gd name="connsiteY24" fmla="*/ 91440 h 647861"/>
                  <a:gd name="connsiteX25" fmla="*/ 121920 w 648652"/>
                  <a:gd name="connsiteY25" fmla="*/ 67628 h 647861"/>
                  <a:gd name="connsiteX26" fmla="*/ 67628 w 648652"/>
                  <a:gd name="connsiteY26" fmla="*/ 121920 h 647861"/>
                  <a:gd name="connsiteX27" fmla="*/ 91440 w 648652"/>
                  <a:gd name="connsiteY27" fmla="*/ 193358 h 647861"/>
                  <a:gd name="connsiteX28" fmla="*/ 66675 w 648652"/>
                  <a:gd name="connsiteY28" fmla="*/ 253365 h 647861"/>
                  <a:gd name="connsiteX29" fmla="*/ 0 w 648652"/>
                  <a:gd name="connsiteY29" fmla="*/ 285750 h 647861"/>
                  <a:gd name="connsiteX30" fmla="*/ 0 w 648652"/>
                  <a:gd name="connsiteY30" fmla="*/ 361950 h 647861"/>
                  <a:gd name="connsiteX31" fmla="*/ 66675 w 648652"/>
                  <a:gd name="connsiteY31" fmla="*/ 395288 h 647861"/>
                  <a:gd name="connsiteX32" fmla="*/ 91440 w 648652"/>
                  <a:gd name="connsiteY32" fmla="*/ 454504 h 647861"/>
                  <a:gd name="connsiteX33" fmla="*/ 19050 w 648652"/>
                  <a:gd name="connsiteY33" fmla="*/ 297790 h 647861"/>
                  <a:gd name="connsiteX34" fmla="*/ 75000 w 648652"/>
                  <a:gd name="connsiteY34" fmla="*/ 270605 h 647861"/>
                  <a:gd name="connsiteX35" fmla="*/ 82782 w 648652"/>
                  <a:gd name="connsiteY35" fmla="*/ 266795 h 647861"/>
                  <a:gd name="connsiteX36" fmla="*/ 85058 w 648652"/>
                  <a:gd name="connsiteY36" fmla="*/ 258451 h 647861"/>
                  <a:gd name="connsiteX37" fmla="*/ 108137 w 648652"/>
                  <a:gd name="connsiteY37" fmla="*/ 202587 h 647861"/>
                  <a:gd name="connsiteX38" fmla="*/ 112147 w 648652"/>
                  <a:gd name="connsiteY38" fmla="*/ 195291 h 647861"/>
                  <a:gd name="connsiteX39" fmla="*/ 109518 w 648652"/>
                  <a:gd name="connsiteY39" fmla="*/ 187385 h 647861"/>
                  <a:gd name="connsiteX40" fmla="*/ 89421 w 648652"/>
                  <a:gd name="connsiteY40" fmla="*/ 127102 h 647861"/>
                  <a:gd name="connsiteX41" fmla="*/ 127073 w 648652"/>
                  <a:gd name="connsiteY41" fmla="*/ 89440 h 647861"/>
                  <a:gd name="connsiteX42" fmla="*/ 187338 w 648652"/>
                  <a:gd name="connsiteY42" fmla="*/ 109538 h 647861"/>
                  <a:gd name="connsiteX43" fmla="*/ 195482 w 648652"/>
                  <a:gd name="connsiteY43" fmla="*/ 112252 h 647861"/>
                  <a:gd name="connsiteX44" fmla="*/ 202911 w 648652"/>
                  <a:gd name="connsiteY44" fmla="*/ 107947 h 647861"/>
                  <a:gd name="connsiteX45" fmla="*/ 257432 w 648652"/>
                  <a:gd name="connsiteY45" fmla="*/ 85087 h 647861"/>
                  <a:gd name="connsiteX46" fmla="*/ 265652 w 648652"/>
                  <a:gd name="connsiteY46" fmla="*/ 82848 h 647861"/>
                  <a:gd name="connsiteX47" fmla="*/ 269462 w 648652"/>
                  <a:gd name="connsiteY47" fmla="*/ 75228 h 647861"/>
                  <a:gd name="connsiteX48" fmla="*/ 297542 w 648652"/>
                  <a:gd name="connsiteY48" fmla="*/ 19050 h 647861"/>
                  <a:gd name="connsiteX49" fmla="*/ 350044 w 648652"/>
                  <a:gd name="connsiteY49" fmla="*/ 19050 h 647861"/>
                  <a:gd name="connsiteX50" fmla="*/ 377190 w 648652"/>
                  <a:gd name="connsiteY50" fmla="*/ 75057 h 647861"/>
                  <a:gd name="connsiteX51" fmla="*/ 381000 w 648652"/>
                  <a:gd name="connsiteY51" fmla="*/ 82829 h 647861"/>
                  <a:gd name="connsiteX52" fmla="*/ 389344 w 648652"/>
                  <a:gd name="connsiteY52" fmla="*/ 85106 h 647861"/>
                  <a:gd name="connsiteX53" fmla="*/ 445189 w 648652"/>
                  <a:gd name="connsiteY53" fmla="*/ 108194 h 647861"/>
                  <a:gd name="connsiteX54" fmla="*/ 452495 w 648652"/>
                  <a:gd name="connsiteY54" fmla="*/ 112214 h 647861"/>
                  <a:gd name="connsiteX55" fmla="*/ 460400 w 648652"/>
                  <a:gd name="connsiteY55" fmla="*/ 109576 h 647861"/>
                  <a:gd name="connsiteX56" fmla="*/ 520665 w 648652"/>
                  <a:gd name="connsiteY56" fmla="*/ 89478 h 647861"/>
                  <a:gd name="connsiteX57" fmla="*/ 558317 w 648652"/>
                  <a:gd name="connsiteY57" fmla="*/ 127140 h 647861"/>
                  <a:gd name="connsiteX58" fmla="*/ 538220 w 648652"/>
                  <a:gd name="connsiteY58" fmla="*/ 187423 h 647861"/>
                  <a:gd name="connsiteX59" fmla="*/ 535505 w 648652"/>
                  <a:gd name="connsiteY59" fmla="*/ 195567 h 647861"/>
                  <a:gd name="connsiteX60" fmla="*/ 539810 w 648652"/>
                  <a:gd name="connsiteY60" fmla="*/ 202987 h 647861"/>
                  <a:gd name="connsiteX61" fmla="*/ 562670 w 648652"/>
                  <a:gd name="connsiteY61" fmla="*/ 257527 h 647861"/>
                  <a:gd name="connsiteX62" fmla="*/ 564966 w 648652"/>
                  <a:gd name="connsiteY62" fmla="*/ 265938 h 647861"/>
                  <a:gd name="connsiteX63" fmla="*/ 572824 w 648652"/>
                  <a:gd name="connsiteY63" fmla="*/ 269700 h 647861"/>
                  <a:gd name="connsiteX64" fmla="*/ 629603 w 648652"/>
                  <a:gd name="connsiteY64" fmla="*/ 296913 h 647861"/>
                  <a:gd name="connsiteX65" fmla="*/ 629603 w 648652"/>
                  <a:gd name="connsiteY65" fmla="*/ 349367 h 647861"/>
                  <a:gd name="connsiteX66" fmla="*/ 573453 w 648652"/>
                  <a:gd name="connsiteY66" fmla="*/ 377447 h 647861"/>
                  <a:gd name="connsiteX67" fmla="*/ 565833 w 648652"/>
                  <a:gd name="connsiteY67" fmla="*/ 381257 h 647861"/>
                  <a:gd name="connsiteX68" fmla="*/ 563594 w 648652"/>
                  <a:gd name="connsiteY68" fmla="*/ 389468 h 647861"/>
                  <a:gd name="connsiteX69" fmla="*/ 540515 w 648652"/>
                  <a:gd name="connsiteY69" fmla="*/ 445332 h 647861"/>
                  <a:gd name="connsiteX70" fmla="*/ 536505 w 648652"/>
                  <a:gd name="connsiteY70" fmla="*/ 452628 h 647861"/>
                  <a:gd name="connsiteX71" fmla="*/ 539134 w 648652"/>
                  <a:gd name="connsiteY71" fmla="*/ 460534 h 647861"/>
                  <a:gd name="connsiteX72" fmla="*/ 559232 w 648652"/>
                  <a:gd name="connsiteY72" fmla="*/ 520817 h 647861"/>
                  <a:gd name="connsiteX73" fmla="*/ 521580 w 648652"/>
                  <a:gd name="connsiteY73" fmla="*/ 558479 h 647861"/>
                  <a:gd name="connsiteX74" fmla="*/ 461315 w 648652"/>
                  <a:gd name="connsiteY74" fmla="*/ 538382 h 647861"/>
                  <a:gd name="connsiteX75" fmla="*/ 453171 w 648652"/>
                  <a:gd name="connsiteY75" fmla="*/ 535667 h 647861"/>
                  <a:gd name="connsiteX76" fmla="*/ 445741 w 648652"/>
                  <a:gd name="connsiteY76" fmla="*/ 539972 h 647861"/>
                  <a:gd name="connsiteX77" fmla="*/ 391211 w 648652"/>
                  <a:gd name="connsiteY77" fmla="*/ 562832 h 647861"/>
                  <a:gd name="connsiteX78" fmla="*/ 383000 w 648652"/>
                  <a:gd name="connsiteY78" fmla="*/ 565071 h 647861"/>
                  <a:gd name="connsiteX79" fmla="*/ 379190 w 648652"/>
                  <a:gd name="connsiteY79" fmla="*/ 572691 h 647861"/>
                  <a:gd name="connsiteX80" fmla="*/ 351111 w 648652"/>
                  <a:gd name="connsiteY80" fmla="*/ 628888 h 647861"/>
                  <a:gd name="connsiteX81" fmla="*/ 298494 w 648652"/>
                  <a:gd name="connsiteY81" fmla="*/ 628888 h 647861"/>
                  <a:gd name="connsiteX82" fmla="*/ 270424 w 648652"/>
                  <a:gd name="connsiteY82" fmla="*/ 572691 h 647861"/>
                  <a:gd name="connsiteX83" fmla="*/ 266614 w 648652"/>
                  <a:gd name="connsiteY83" fmla="*/ 565071 h 647861"/>
                  <a:gd name="connsiteX84" fmla="*/ 258394 w 648652"/>
                  <a:gd name="connsiteY84" fmla="*/ 562832 h 647861"/>
                  <a:gd name="connsiteX85" fmla="*/ 202559 w 648652"/>
                  <a:gd name="connsiteY85" fmla="*/ 539744 h 647861"/>
                  <a:gd name="connsiteX86" fmla="*/ 195253 w 648652"/>
                  <a:gd name="connsiteY86" fmla="*/ 535724 h 647861"/>
                  <a:gd name="connsiteX87" fmla="*/ 187347 w 648652"/>
                  <a:gd name="connsiteY87" fmla="*/ 538363 h 647861"/>
                  <a:gd name="connsiteX88" fmla="*/ 127083 w 648652"/>
                  <a:gd name="connsiteY88" fmla="*/ 558460 h 647861"/>
                  <a:gd name="connsiteX89" fmla="*/ 89430 w 648652"/>
                  <a:gd name="connsiteY89" fmla="*/ 520798 h 647861"/>
                  <a:gd name="connsiteX90" fmla="*/ 109538 w 648652"/>
                  <a:gd name="connsiteY90" fmla="*/ 460534 h 647861"/>
                  <a:gd name="connsiteX91" fmla="*/ 112243 w 648652"/>
                  <a:gd name="connsiteY91" fmla="*/ 452390 h 647861"/>
                  <a:gd name="connsiteX92" fmla="*/ 107947 w 648652"/>
                  <a:gd name="connsiteY92" fmla="*/ 444960 h 647861"/>
                  <a:gd name="connsiteX93" fmla="*/ 85087 w 648652"/>
                  <a:gd name="connsiteY93" fmla="*/ 390420 h 647861"/>
                  <a:gd name="connsiteX94" fmla="*/ 82839 w 648652"/>
                  <a:gd name="connsiteY94" fmla="*/ 382210 h 647861"/>
                  <a:gd name="connsiteX95" fmla="*/ 75219 w 648652"/>
                  <a:gd name="connsiteY95" fmla="*/ 378400 h 647861"/>
                  <a:gd name="connsiteX96" fmla="*/ 19050 w 648652"/>
                  <a:gd name="connsiteY96" fmla="*/ 350320 h 647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648652" h="647861">
                    <a:moveTo>
                      <a:pt x="91440" y="454504"/>
                    </a:moveTo>
                    <a:lnTo>
                      <a:pt x="67628" y="525942"/>
                    </a:lnTo>
                    <a:lnTo>
                      <a:pt x="121920" y="580234"/>
                    </a:lnTo>
                    <a:lnTo>
                      <a:pt x="193358" y="556422"/>
                    </a:lnTo>
                    <a:cubicBezTo>
                      <a:pt x="212309" y="567022"/>
                      <a:pt x="232453" y="575336"/>
                      <a:pt x="253365" y="581187"/>
                    </a:cubicBezTo>
                    <a:lnTo>
                      <a:pt x="286703" y="647862"/>
                    </a:lnTo>
                    <a:lnTo>
                      <a:pt x="362903" y="647862"/>
                    </a:lnTo>
                    <a:lnTo>
                      <a:pt x="396240" y="581187"/>
                    </a:lnTo>
                    <a:cubicBezTo>
                      <a:pt x="416907" y="575505"/>
                      <a:pt x="436756" y="567181"/>
                      <a:pt x="455295" y="556422"/>
                    </a:cubicBezTo>
                    <a:lnTo>
                      <a:pt x="526733" y="580234"/>
                    </a:lnTo>
                    <a:lnTo>
                      <a:pt x="581025" y="525942"/>
                    </a:lnTo>
                    <a:lnTo>
                      <a:pt x="557213" y="454504"/>
                    </a:lnTo>
                    <a:cubicBezTo>
                      <a:pt x="567808" y="435551"/>
                      <a:pt x="576122" y="415407"/>
                      <a:pt x="581978" y="394497"/>
                    </a:cubicBezTo>
                    <a:lnTo>
                      <a:pt x="648653" y="361159"/>
                    </a:lnTo>
                    <a:lnTo>
                      <a:pt x="648653" y="284959"/>
                    </a:lnTo>
                    <a:lnTo>
                      <a:pt x="581025" y="252574"/>
                    </a:lnTo>
                    <a:cubicBezTo>
                      <a:pt x="575339" y="231908"/>
                      <a:pt x="567015" y="212060"/>
                      <a:pt x="556260" y="193519"/>
                    </a:cubicBezTo>
                    <a:lnTo>
                      <a:pt x="580073" y="122082"/>
                    </a:lnTo>
                    <a:lnTo>
                      <a:pt x="525780" y="67789"/>
                    </a:lnTo>
                    <a:lnTo>
                      <a:pt x="454343" y="91602"/>
                    </a:lnTo>
                    <a:cubicBezTo>
                      <a:pt x="435391" y="81002"/>
                      <a:pt x="415247" y="72688"/>
                      <a:pt x="394335" y="66837"/>
                    </a:cubicBezTo>
                    <a:lnTo>
                      <a:pt x="361950" y="0"/>
                    </a:lnTo>
                    <a:lnTo>
                      <a:pt x="285750" y="0"/>
                    </a:lnTo>
                    <a:lnTo>
                      <a:pt x="252413" y="66675"/>
                    </a:lnTo>
                    <a:cubicBezTo>
                      <a:pt x="231745" y="72357"/>
                      <a:pt x="211896" y="80681"/>
                      <a:pt x="193358" y="91440"/>
                    </a:cubicBezTo>
                    <a:lnTo>
                      <a:pt x="121920" y="67628"/>
                    </a:lnTo>
                    <a:lnTo>
                      <a:pt x="67628" y="121920"/>
                    </a:lnTo>
                    <a:lnTo>
                      <a:pt x="91440" y="193358"/>
                    </a:lnTo>
                    <a:cubicBezTo>
                      <a:pt x="80844" y="212311"/>
                      <a:pt x="72531" y="232455"/>
                      <a:pt x="66675" y="253365"/>
                    </a:cubicBezTo>
                    <a:lnTo>
                      <a:pt x="0" y="285750"/>
                    </a:lnTo>
                    <a:lnTo>
                      <a:pt x="0" y="361950"/>
                    </a:lnTo>
                    <a:lnTo>
                      <a:pt x="66675" y="395288"/>
                    </a:lnTo>
                    <a:cubicBezTo>
                      <a:pt x="72348" y="416009"/>
                      <a:pt x="80672" y="435913"/>
                      <a:pt x="91440" y="454504"/>
                    </a:cubicBezTo>
                    <a:close/>
                    <a:moveTo>
                      <a:pt x="19050" y="297790"/>
                    </a:moveTo>
                    <a:lnTo>
                      <a:pt x="75000" y="270605"/>
                    </a:lnTo>
                    <a:lnTo>
                      <a:pt x="82782" y="266795"/>
                    </a:lnTo>
                    <a:lnTo>
                      <a:pt x="85058" y="258451"/>
                    </a:lnTo>
                    <a:cubicBezTo>
                      <a:pt x="90527" y="238987"/>
                      <a:pt x="98273" y="220236"/>
                      <a:pt x="108137" y="202587"/>
                    </a:cubicBezTo>
                    <a:lnTo>
                      <a:pt x="112147" y="195291"/>
                    </a:lnTo>
                    <a:lnTo>
                      <a:pt x="109518" y="187385"/>
                    </a:lnTo>
                    <a:lnTo>
                      <a:pt x="89421" y="127102"/>
                    </a:lnTo>
                    <a:lnTo>
                      <a:pt x="127073" y="89440"/>
                    </a:lnTo>
                    <a:lnTo>
                      <a:pt x="187338" y="109538"/>
                    </a:lnTo>
                    <a:lnTo>
                      <a:pt x="195482" y="112252"/>
                    </a:lnTo>
                    <a:lnTo>
                      <a:pt x="202911" y="107947"/>
                    </a:lnTo>
                    <a:cubicBezTo>
                      <a:pt x="220026" y="98012"/>
                      <a:pt x="238351" y="90328"/>
                      <a:pt x="257432" y="85087"/>
                    </a:cubicBezTo>
                    <a:lnTo>
                      <a:pt x="265652" y="82848"/>
                    </a:lnTo>
                    <a:lnTo>
                      <a:pt x="269462" y="75228"/>
                    </a:lnTo>
                    <a:lnTo>
                      <a:pt x="297542" y="19050"/>
                    </a:lnTo>
                    <a:lnTo>
                      <a:pt x="350044" y="19050"/>
                    </a:lnTo>
                    <a:lnTo>
                      <a:pt x="377190" y="75057"/>
                    </a:lnTo>
                    <a:lnTo>
                      <a:pt x="381000" y="82829"/>
                    </a:lnTo>
                    <a:lnTo>
                      <a:pt x="389344" y="85106"/>
                    </a:lnTo>
                    <a:cubicBezTo>
                      <a:pt x="408801" y="90583"/>
                      <a:pt x="427545" y="98332"/>
                      <a:pt x="445189" y="108194"/>
                    </a:cubicBezTo>
                    <a:lnTo>
                      <a:pt x="452495" y="112214"/>
                    </a:lnTo>
                    <a:lnTo>
                      <a:pt x="460400" y="109576"/>
                    </a:lnTo>
                    <a:lnTo>
                      <a:pt x="520665" y="89478"/>
                    </a:lnTo>
                    <a:lnTo>
                      <a:pt x="558317" y="127140"/>
                    </a:lnTo>
                    <a:lnTo>
                      <a:pt x="538220" y="187423"/>
                    </a:lnTo>
                    <a:lnTo>
                      <a:pt x="535505" y="195567"/>
                    </a:lnTo>
                    <a:lnTo>
                      <a:pt x="539810" y="202987"/>
                    </a:lnTo>
                    <a:cubicBezTo>
                      <a:pt x="549750" y="220106"/>
                      <a:pt x="557434" y="238438"/>
                      <a:pt x="562670" y="257527"/>
                    </a:cubicBezTo>
                    <a:lnTo>
                      <a:pt x="564966" y="265938"/>
                    </a:lnTo>
                    <a:lnTo>
                      <a:pt x="572824" y="269700"/>
                    </a:lnTo>
                    <a:lnTo>
                      <a:pt x="629603" y="296913"/>
                    </a:lnTo>
                    <a:lnTo>
                      <a:pt x="629603" y="349367"/>
                    </a:lnTo>
                    <a:lnTo>
                      <a:pt x="573453" y="377447"/>
                    </a:lnTo>
                    <a:lnTo>
                      <a:pt x="565833" y="381257"/>
                    </a:lnTo>
                    <a:lnTo>
                      <a:pt x="563594" y="389468"/>
                    </a:lnTo>
                    <a:cubicBezTo>
                      <a:pt x="558124" y="408931"/>
                      <a:pt x="550377" y="427682"/>
                      <a:pt x="540515" y="445332"/>
                    </a:cubicBezTo>
                    <a:lnTo>
                      <a:pt x="536505" y="452628"/>
                    </a:lnTo>
                    <a:lnTo>
                      <a:pt x="539134" y="460534"/>
                    </a:lnTo>
                    <a:lnTo>
                      <a:pt x="559232" y="520817"/>
                    </a:lnTo>
                    <a:lnTo>
                      <a:pt x="521580" y="558479"/>
                    </a:lnTo>
                    <a:lnTo>
                      <a:pt x="461315" y="538382"/>
                    </a:lnTo>
                    <a:lnTo>
                      <a:pt x="453171" y="535667"/>
                    </a:lnTo>
                    <a:lnTo>
                      <a:pt x="445741" y="539972"/>
                    </a:lnTo>
                    <a:cubicBezTo>
                      <a:pt x="428625" y="549909"/>
                      <a:pt x="410296" y="557593"/>
                      <a:pt x="391211" y="562832"/>
                    </a:cubicBezTo>
                    <a:lnTo>
                      <a:pt x="383000" y="565071"/>
                    </a:lnTo>
                    <a:lnTo>
                      <a:pt x="379190" y="572691"/>
                    </a:lnTo>
                    <a:lnTo>
                      <a:pt x="351111" y="628888"/>
                    </a:lnTo>
                    <a:lnTo>
                      <a:pt x="298494" y="628888"/>
                    </a:lnTo>
                    <a:lnTo>
                      <a:pt x="270424" y="572691"/>
                    </a:lnTo>
                    <a:lnTo>
                      <a:pt x="266614" y="565071"/>
                    </a:lnTo>
                    <a:lnTo>
                      <a:pt x="258394" y="562832"/>
                    </a:lnTo>
                    <a:cubicBezTo>
                      <a:pt x="238940" y="557355"/>
                      <a:pt x="220199" y="549606"/>
                      <a:pt x="202559" y="539744"/>
                    </a:cubicBezTo>
                    <a:lnTo>
                      <a:pt x="195253" y="535724"/>
                    </a:lnTo>
                    <a:lnTo>
                      <a:pt x="187347" y="538363"/>
                    </a:lnTo>
                    <a:lnTo>
                      <a:pt x="127083" y="558460"/>
                    </a:lnTo>
                    <a:lnTo>
                      <a:pt x="89430" y="520798"/>
                    </a:lnTo>
                    <a:lnTo>
                      <a:pt x="109538" y="460534"/>
                    </a:lnTo>
                    <a:lnTo>
                      <a:pt x="112243" y="452390"/>
                    </a:lnTo>
                    <a:lnTo>
                      <a:pt x="107947" y="444960"/>
                    </a:lnTo>
                    <a:cubicBezTo>
                      <a:pt x="98005" y="427843"/>
                      <a:pt x="90321" y="409511"/>
                      <a:pt x="85087" y="390420"/>
                    </a:cubicBezTo>
                    <a:lnTo>
                      <a:pt x="82839" y="382210"/>
                    </a:lnTo>
                    <a:lnTo>
                      <a:pt x="75219" y="378400"/>
                    </a:lnTo>
                    <a:lnTo>
                      <a:pt x="19050" y="35032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Graphic 29" descr="Play outline">
                <a:extLst>
                  <a:ext uri="{FF2B5EF4-FFF2-40B4-BE49-F238E27FC236}">
                    <a16:creationId xmlns:a16="http://schemas.microsoft.com/office/drawing/2014/main" id="{7415474C-6920-4C89-9A5D-F32C12CD5936}"/>
                  </a:ext>
                </a:extLst>
              </p:cNvPr>
              <p:cNvSpPr/>
              <p:nvPr/>
            </p:nvSpPr>
            <p:spPr>
              <a:xfrm>
                <a:off x="6026443" y="899160"/>
                <a:ext cx="177459" cy="230039"/>
              </a:xfrm>
              <a:custGeom>
                <a:avLst/>
                <a:gdLst>
                  <a:gd name="connsiteX0" fmla="*/ 0 w 541391"/>
                  <a:gd name="connsiteY0" fmla="*/ 701802 h 701801"/>
                  <a:gd name="connsiteX1" fmla="*/ 541391 w 541391"/>
                  <a:gd name="connsiteY1" fmla="*/ 350901 h 701801"/>
                  <a:gd name="connsiteX2" fmla="*/ 0 w 541391"/>
                  <a:gd name="connsiteY2" fmla="*/ 0 h 701801"/>
                  <a:gd name="connsiteX3" fmla="*/ 19050 w 541391"/>
                  <a:gd name="connsiteY3" fmla="*/ 35052 h 701801"/>
                  <a:gd name="connsiteX4" fmla="*/ 506359 w 541391"/>
                  <a:gd name="connsiteY4" fmla="*/ 350901 h 701801"/>
                  <a:gd name="connsiteX5" fmla="*/ 19050 w 541391"/>
                  <a:gd name="connsiteY5" fmla="*/ 666750 h 701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41391" h="701801">
                    <a:moveTo>
                      <a:pt x="0" y="701802"/>
                    </a:moveTo>
                    <a:lnTo>
                      <a:pt x="541391" y="350901"/>
                    </a:lnTo>
                    <a:lnTo>
                      <a:pt x="0" y="0"/>
                    </a:lnTo>
                    <a:close/>
                    <a:moveTo>
                      <a:pt x="19050" y="35052"/>
                    </a:moveTo>
                    <a:lnTo>
                      <a:pt x="506359" y="350901"/>
                    </a:lnTo>
                    <a:lnTo>
                      <a:pt x="19050" y="66675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rnd">
                <a:solidFill>
                  <a:schemeClr val="accent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69997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4560848-8CF5-4186-BE5A-9B67A34D3547}"/>
              </a:ext>
            </a:extLst>
          </p:cNvPr>
          <p:cNvSpPr/>
          <p:nvPr/>
        </p:nvSpPr>
        <p:spPr>
          <a:xfrm>
            <a:off x="415492" y="1238250"/>
            <a:ext cx="3413558" cy="46672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0" rtlCol="0" anchor="t" anchorCtr="0"/>
          <a:lstStyle/>
          <a:p>
            <a:pPr algn="ctr"/>
            <a:r>
              <a:rPr lang="en-US" sz="2000" dirty="0">
                <a:latin typeface="Montserrat SemiBold" panose="00000700000000000000" pitchFamily="2" charset="0"/>
              </a:rPr>
              <a:t>Business Logic Frontends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DF7DCFB-72A0-4E6E-B8A2-886AA811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492" y="308841"/>
            <a:ext cx="11357841" cy="763600"/>
          </a:xfrm>
        </p:spPr>
        <p:txBody>
          <a:bodyPr/>
          <a:lstStyle/>
          <a:p>
            <a:r>
              <a:rPr lang="en-US" dirty="0"/>
              <a:t>Where </a:t>
            </a:r>
            <a:r>
              <a:rPr lang="en-US" dirty="0" err="1"/>
              <a:t>Morphir</a:t>
            </a:r>
            <a:r>
              <a:rPr lang="en-US" dirty="0"/>
              <a:t> Fits</a:t>
            </a:r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21144969-A2F7-4896-9E9F-A8C19386DE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7633" y="3357869"/>
            <a:ext cx="3268687" cy="111498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56562CC9-3E8B-4AF0-9447-80EE2E6065CB}"/>
              </a:ext>
            </a:extLst>
          </p:cNvPr>
          <p:cNvSpPr/>
          <p:nvPr/>
        </p:nvSpPr>
        <p:spPr>
          <a:xfrm>
            <a:off x="8359775" y="1238250"/>
            <a:ext cx="3413558" cy="4667250"/>
          </a:xfrm>
          <a:prstGeom prst="rect">
            <a:avLst/>
          </a:prstGeom>
          <a:solidFill>
            <a:srgbClr val="FF6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0" rtlCol="0" anchor="t" anchorCtr="0"/>
          <a:lstStyle/>
          <a:p>
            <a:pPr algn="ctr"/>
            <a:r>
              <a:rPr lang="en-US" sz="2000" dirty="0">
                <a:latin typeface="Montserrat SemiBold" panose="00000700000000000000" pitchFamily="2" charset="0"/>
              </a:rPr>
              <a:t>Backend </a:t>
            </a:r>
            <a:br>
              <a:rPr lang="en-US" sz="2000" dirty="0">
                <a:latin typeface="Montserrat SemiBold" panose="00000700000000000000" pitchFamily="2" charset="0"/>
              </a:rPr>
            </a:br>
            <a:r>
              <a:rPr lang="en-US" sz="2000" dirty="0">
                <a:latin typeface="Montserrat SemiBold" panose="00000700000000000000" pitchFamily="2" charset="0"/>
              </a:rPr>
              <a:t>Targets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5B7616C-BD69-47A0-9901-02ADC313247E}"/>
              </a:ext>
            </a:extLst>
          </p:cNvPr>
          <p:cNvSpPr/>
          <p:nvPr/>
        </p:nvSpPr>
        <p:spPr>
          <a:xfrm>
            <a:off x="8580654" y="2332160"/>
            <a:ext cx="2971800" cy="9060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111111"/>
                </a:solidFill>
              </a:rPr>
              <a:t>Code</a:t>
            </a:r>
            <a:br>
              <a:rPr lang="en-US" sz="1600" dirty="0">
                <a:solidFill>
                  <a:srgbClr val="111111"/>
                </a:solidFill>
              </a:rPr>
            </a:br>
            <a:r>
              <a:rPr lang="en-US" sz="1600" dirty="0">
                <a:solidFill>
                  <a:srgbClr val="111111"/>
                </a:solidFill>
              </a:rPr>
              <a:t>(Scala, TypeScript…)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5D6A419-488A-421D-96CB-8A8708530699}"/>
              </a:ext>
            </a:extLst>
          </p:cNvPr>
          <p:cNvSpPr/>
          <p:nvPr/>
        </p:nvSpPr>
        <p:spPr>
          <a:xfrm>
            <a:off x="8580654" y="3512251"/>
            <a:ext cx="2971800" cy="9060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111111"/>
                </a:solidFill>
              </a:rPr>
              <a:t>Data Processing</a:t>
            </a:r>
          </a:p>
          <a:p>
            <a:pPr algn="ctr"/>
            <a:r>
              <a:rPr lang="en-US" sz="1600" dirty="0">
                <a:solidFill>
                  <a:srgbClr val="111111"/>
                </a:solidFill>
              </a:rPr>
              <a:t>(SQL, Spark…)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B02F3F0-A0E6-4A6D-BCB2-A82E7BD9A615}"/>
              </a:ext>
            </a:extLst>
          </p:cNvPr>
          <p:cNvSpPr/>
          <p:nvPr/>
        </p:nvSpPr>
        <p:spPr>
          <a:xfrm>
            <a:off x="8580654" y="4692342"/>
            <a:ext cx="2971800" cy="9060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111111"/>
                </a:solidFill>
              </a:rPr>
              <a:t>Other…</a:t>
            </a:r>
          </a:p>
        </p:txBody>
      </p:sp>
      <p:sp>
        <p:nvSpPr>
          <p:cNvPr id="18" name="Graphic 16" descr="Arrow Down outline">
            <a:extLst>
              <a:ext uri="{FF2B5EF4-FFF2-40B4-BE49-F238E27FC236}">
                <a16:creationId xmlns:a16="http://schemas.microsoft.com/office/drawing/2014/main" id="{4392332C-4405-4EB0-AAB5-F84D56D08C93}"/>
              </a:ext>
            </a:extLst>
          </p:cNvPr>
          <p:cNvSpPr/>
          <p:nvPr/>
        </p:nvSpPr>
        <p:spPr>
          <a:xfrm rot="18060127" flipH="1">
            <a:off x="3689243" y="2603389"/>
            <a:ext cx="304800" cy="800098"/>
          </a:xfrm>
          <a:custGeom>
            <a:avLst/>
            <a:gdLst>
              <a:gd name="connsiteX0" fmla="*/ 152283 w 304800"/>
              <a:gd name="connsiteY0" fmla="*/ 0 h 800098"/>
              <a:gd name="connsiteX1" fmla="*/ 142758 w 304800"/>
              <a:gd name="connsiteY1" fmla="*/ 9525 h 800098"/>
              <a:gd name="connsiteX2" fmla="*/ 142758 w 304800"/>
              <a:gd name="connsiteY2" fmla="*/ 767353 h 800098"/>
              <a:gd name="connsiteX3" fmla="*/ 142662 w 304800"/>
              <a:gd name="connsiteY3" fmla="*/ 767447 h 800098"/>
              <a:gd name="connsiteX4" fmla="*/ 142596 w 304800"/>
              <a:gd name="connsiteY4" fmla="*/ 767420 h 800098"/>
              <a:gd name="connsiteX5" fmla="*/ 16142 w 304800"/>
              <a:gd name="connsiteY5" fmla="*/ 640966 h 800098"/>
              <a:gd name="connsiteX6" fmla="*/ 2674 w 304800"/>
              <a:gd name="connsiteY6" fmla="*/ 641200 h 800098"/>
              <a:gd name="connsiteX7" fmla="*/ 2674 w 304800"/>
              <a:gd name="connsiteY7" fmla="*/ 654434 h 800098"/>
              <a:gd name="connsiteX8" fmla="*/ 145549 w 304800"/>
              <a:gd name="connsiteY8" fmla="*/ 797309 h 800098"/>
              <a:gd name="connsiteX9" fmla="*/ 159017 w 304800"/>
              <a:gd name="connsiteY9" fmla="*/ 797309 h 800098"/>
              <a:gd name="connsiteX10" fmla="*/ 301892 w 304800"/>
              <a:gd name="connsiteY10" fmla="*/ 654434 h 800098"/>
              <a:gd name="connsiteX11" fmla="*/ 302127 w 304800"/>
              <a:gd name="connsiteY11" fmla="*/ 640966 h 800098"/>
              <a:gd name="connsiteX12" fmla="*/ 288658 w 304800"/>
              <a:gd name="connsiteY12" fmla="*/ 640732 h 800098"/>
              <a:gd name="connsiteX13" fmla="*/ 288424 w 304800"/>
              <a:gd name="connsiteY13" fmla="*/ 640966 h 800098"/>
              <a:gd name="connsiteX14" fmla="*/ 161970 w 304800"/>
              <a:gd name="connsiteY14" fmla="*/ 767420 h 800098"/>
              <a:gd name="connsiteX15" fmla="*/ 161836 w 304800"/>
              <a:gd name="connsiteY15" fmla="*/ 767419 h 800098"/>
              <a:gd name="connsiteX16" fmla="*/ 161808 w 304800"/>
              <a:gd name="connsiteY16" fmla="*/ 767353 h 800098"/>
              <a:gd name="connsiteX17" fmla="*/ 161808 w 304800"/>
              <a:gd name="connsiteY17" fmla="*/ 9525 h 800098"/>
              <a:gd name="connsiteX18" fmla="*/ 152283 w 304800"/>
              <a:gd name="connsiteY18" fmla="*/ 0 h 80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04800" h="800098">
                <a:moveTo>
                  <a:pt x="152283" y="0"/>
                </a:moveTo>
                <a:cubicBezTo>
                  <a:pt x="147022" y="0"/>
                  <a:pt x="142758" y="4265"/>
                  <a:pt x="142758" y="9525"/>
                </a:cubicBezTo>
                <a:lnTo>
                  <a:pt x="142758" y="767353"/>
                </a:lnTo>
                <a:cubicBezTo>
                  <a:pt x="142757" y="767405"/>
                  <a:pt x="142714" y="767447"/>
                  <a:pt x="142662" y="767447"/>
                </a:cubicBezTo>
                <a:cubicBezTo>
                  <a:pt x="142637" y="767446"/>
                  <a:pt x="142613" y="767437"/>
                  <a:pt x="142596" y="767420"/>
                </a:cubicBezTo>
                <a:lnTo>
                  <a:pt x="16142" y="640966"/>
                </a:lnTo>
                <a:cubicBezTo>
                  <a:pt x="12358" y="637311"/>
                  <a:pt x="6329" y="637416"/>
                  <a:pt x="2674" y="641200"/>
                </a:cubicBezTo>
                <a:cubicBezTo>
                  <a:pt x="-891" y="644891"/>
                  <a:pt x="-891" y="650743"/>
                  <a:pt x="2674" y="654434"/>
                </a:cubicBezTo>
                <a:lnTo>
                  <a:pt x="145549" y="797309"/>
                </a:lnTo>
                <a:cubicBezTo>
                  <a:pt x="149268" y="801028"/>
                  <a:pt x="155298" y="801028"/>
                  <a:pt x="159017" y="797309"/>
                </a:cubicBezTo>
                <a:lnTo>
                  <a:pt x="301892" y="654434"/>
                </a:lnTo>
                <a:cubicBezTo>
                  <a:pt x="305677" y="650779"/>
                  <a:pt x="305781" y="644750"/>
                  <a:pt x="302127" y="640966"/>
                </a:cubicBezTo>
                <a:cubicBezTo>
                  <a:pt x="298472" y="637182"/>
                  <a:pt x="292442" y="637077"/>
                  <a:pt x="288658" y="640732"/>
                </a:cubicBezTo>
                <a:cubicBezTo>
                  <a:pt x="288578" y="640809"/>
                  <a:pt x="288500" y="640887"/>
                  <a:pt x="288424" y="640966"/>
                </a:cubicBezTo>
                <a:lnTo>
                  <a:pt x="161970" y="767420"/>
                </a:lnTo>
                <a:cubicBezTo>
                  <a:pt x="161933" y="767457"/>
                  <a:pt x="161872" y="767456"/>
                  <a:pt x="161836" y="767419"/>
                </a:cubicBezTo>
                <a:cubicBezTo>
                  <a:pt x="161819" y="767401"/>
                  <a:pt x="161808" y="767378"/>
                  <a:pt x="161808" y="767353"/>
                </a:cubicBezTo>
                <a:lnTo>
                  <a:pt x="161808" y="9525"/>
                </a:lnTo>
                <a:cubicBezTo>
                  <a:pt x="161808" y="4265"/>
                  <a:pt x="157544" y="0"/>
                  <a:pt x="152283" y="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Graphic 16" descr="Arrow Down outline">
            <a:extLst>
              <a:ext uri="{FF2B5EF4-FFF2-40B4-BE49-F238E27FC236}">
                <a16:creationId xmlns:a16="http://schemas.microsoft.com/office/drawing/2014/main" id="{BDB4674F-33E4-4822-A57F-7DE2D4DA90CA}"/>
              </a:ext>
            </a:extLst>
          </p:cNvPr>
          <p:cNvSpPr/>
          <p:nvPr/>
        </p:nvSpPr>
        <p:spPr>
          <a:xfrm rot="3539873" flipH="1" flipV="1">
            <a:off x="3693077" y="4606347"/>
            <a:ext cx="304800" cy="800098"/>
          </a:xfrm>
          <a:custGeom>
            <a:avLst/>
            <a:gdLst>
              <a:gd name="connsiteX0" fmla="*/ 152283 w 304800"/>
              <a:gd name="connsiteY0" fmla="*/ 0 h 800098"/>
              <a:gd name="connsiteX1" fmla="*/ 142758 w 304800"/>
              <a:gd name="connsiteY1" fmla="*/ 9525 h 800098"/>
              <a:gd name="connsiteX2" fmla="*/ 142758 w 304800"/>
              <a:gd name="connsiteY2" fmla="*/ 767353 h 800098"/>
              <a:gd name="connsiteX3" fmla="*/ 142662 w 304800"/>
              <a:gd name="connsiteY3" fmla="*/ 767447 h 800098"/>
              <a:gd name="connsiteX4" fmla="*/ 142596 w 304800"/>
              <a:gd name="connsiteY4" fmla="*/ 767420 h 800098"/>
              <a:gd name="connsiteX5" fmla="*/ 16142 w 304800"/>
              <a:gd name="connsiteY5" fmla="*/ 640966 h 800098"/>
              <a:gd name="connsiteX6" fmla="*/ 2674 w 304800"/>
              <a:gd name="connsiteY6" fmla="*/ 641200 h 800098"/>
              <a:gd name="connsiteX7" fmla="*/ 2674 w 304800"/>
              <a:gd name="connsiteY7" fmla="*/ 654434 h 800098"/>
              <a:gd name="connsiteX8" fmla="*/ 145549 w 304800"/>
              <a:gd name="connsiteY8" fmla="*/ 797309 h 800098"/>
              <a:gd name="connsiteX9" fmla="*/ 159017 w 304800"/>
              <a:gd name="connsiteY9" fmla="*/ 797309 h 800098"/>
              <a:gd name="connsiteX10" fmla="*/ 301892 w 304800"/>
              <a:gd name="connsiteY10" fmla="*/ 654434 h 800098"/>
              <a:gd name="connsiteX11" fmla="*/ 302127 w 304800"/>
              <a:gd name="connsiteY11" fmla="*/ 640966 h 800098"/>
              <a:gd name="connsiteX12" fmla="*/ 288658 w 304800"/>
              <a:gd name="connsiteY12" fmla="*/ 640732 h 800098"/>
              <a:gd name="connsiteX13" fmla="*/ 288424 w 304800"/>
              <a:gd name="connsiteY13" fmla="*/ 640966 h 800098"/>
              <a:gd name="connsiteX14" fmla="*/ 161970 w 304800"/>
              <a:gd name="connsiteY14" fmla="*/ 767420 h 800098"/>
              <a:gd name="connsiteX15" fmla="*/ 161836 w 304800"/>
              <a:gd name="connsiteY15" fmla="*/ 767419 h 800098"/>
              <a:gd name="connsiteX16" fmla="*/ 161808 w 304800"/>
              <a:gd name="connsiteY16" fmla="*/ 767353 h 800098"/>
              <a:gd name="connsiteX17" fmla="*/ 161808 w 304800"/>
              <a:gd name="connsiteY17" fmla="*/ 9525 h 800098"/>
              <a:gd name="connsiteX18" fmla="*/ 152283 w 304800"/>
              <a:gd name="connsiteY18" fmla="*/ 0 h 80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04800" h="800098">
                <a:moveTo>
                  <a:pt x="152283" y="0"/>
                </a:moveTo>
                <a:cubicBezTo>
                  <a:pt x="147022" y="0"/>
                  <a:pt x="142758" y="4265"/>
                  <a:pt x="142758" y="9525"/>
                </a:cubicBezTo>
                <a:lnTo>
                  <a:pt x="142758" y="767353"/>
                </a:lnTo>
                <a:cubicBezTo>
                  <a:pt x="142757" y="767405"/>
                  <a:pt x="142714" y="767447"/>
                  <a:pt x="142662" y="767447"/>
                </a:cubicBezTo>
                <a:cubicBezTo>
                  <a:pt x="142637" y="767446"/>
                  <a:pt x="142613" y="767437"/>
                  <a:pt x="142596" y="767420"/>
                </a:cubicBezTo>
                <a:lnTo>
                  <a:pt x="16142" y="640966"/>
                </a:lnTo>
                <a:cubicBezTo>
                  <a:pt x="12358" y="637311"/>
                  <a:pt x="6329" y="637416"/>
                  <a:pt x="2674" y="641200"/>
                </a:cubicBezTo>
                <a:cubicBezTo>
                  <a:pt x="-891" y="644891"/>
                  <a:pt x="-891" y="650743"/>
                  <a:pt x="2674" y="654434"/>
                </a:cubicBezTo>
                <a:lnTo>
                  <a:pt x="145549" y="797309"/>
                </a:lnTo>
                <a:cubicBezTo>
                  <a:pt x="149268" y="801028"/>
                  <a:pt x="155298" y="801028"/>
                  <a:pt x="159017" y="797309"/>
                </a:cubicBezTo>
                <a:lnTo>
                  <a:pt x="301892" y="654434"/>
                </a:lnTo>
                <a:cubicBezTo>
                  <a:pt x="305677" y="650779"/>
                  <a:pt x="305781" y="644750"/>
                  <a:pt x="302127" y="640966"/>
                </a:cubicBezTo>
                <a:cubicBezTo>
                  <a:pt x="298472" y="637182"/>
                  <a:pt x="292442" y="637077"/>
                  <a:pt x="288658" y="640732"/>
                </a:cubicBezTo>
                <a:cubicBezTo>
                  <a:pt x="288578" y="640809"/>
                  <a:pt x="288500" y="640887"/>
                  <a:pt x="288424" y="640966"/>
                </a:cubicBezTo>
                <a:lnTo>
                  <a:pt x="161970" y="767420"/>
                </a:lnTo>
                <a:cubicBezTo>
                  <a:pt x="161933" y="767457"/>
                  <a:pt x="161872" y="767456"/>
                  <a:pt x="161836" y="767419"/>
                </a:cubicBezTo>
                <a:cubicBezTo>
                  <a:pt x="161819" y="767401"/>
                  <a:pt x="161808" y="767378"/>
                  <a:pt x="161808" y="767353"/>
                </a:cubicBezTo>
                <a:lnTo>
                  <a:pt x="161808" y="9525"/>
                </a:lnTo>
                <a:cubicBezTo>
                  <a:pt x="161808" y="4265"/>
                  <a:pt x="157544" y="0"/>
                  <a:pt x="152283" y="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Graphic 16" descr="Arrow Down outline">
            <a:extLst>
              <a:ext uri="{FF2B5EF4-FFF2-40B4-BE49-F238E27FC236}">
                <a16:creationId xmlns:a16="http://schemas.microsoft.com/office/drawing/2014/main" id="{3E1E4B8B-B9A0-4A1F-8F93-B8D78749018C}"/>
              </a:ext>
            </a:extLst>
          </p:cNvPr>
          <p:cNvSpPr/>
          <p:nvPr/>
        </p:nvSpPr>
        <p:spPr>
          <a:xfrm rot="16200000" flipH="1">
            <a:off x="3731229" y="3565205"/>
            <a:ext cx="304800" cy="800098"/>
          </a:xfrm>
          <a:custGeom>
            <a:avLst/>
            <a:gdLst>
              <a:gd name="connsiteX0" fmla="*/ 152283 w 304800"/>
              <a:gd name="connsiteY0" fmla="*/ 0 h 800098"/>
              <a:gd name="connsiteX1" fmla="*/ 142758 w 304800"/>
              <a:gd name="connsiteY1" fmla="*/ 9525 h 800098"/>
              <a:gd name="connsiteX2" fmla="*/ 142758 w 304800"/>
              <a:gd name="connsiteY2" fmla="*/ 767353 h 800098"/>
              <a:gd name="connsiteX3" fmla="*/ 142662 w 304800"/>
              <a:gd name="connsiteY3" fmla="*/ 767447 h 800098"/>
              <a:gd name="connsiteX4" fmla="*/ 142596 w 304800"/>
              <a:gd name="connsiteY4" fmla="*/ 767420 h 800098"/>
              <a:gd name="connsiteX5" fmla="*/ 16142 w 304800"/>
              <a:gd name="connsiteY5" fmla="*/ 640966 h 800098"/>
              <a:gd name="connsiteX6" fmla="*/ 2674 w 304800"/>
              <a:gd name="connsiteY6" fmla="*/ 641200 h 800098"/>
              <a:gd name="connsiteX7" fmla="*/ 2674 w 304800"/>
              <a:gd name="connsiteY7" fmla="*/ 654434 h 800098"/>
              <a:gd name="connsiteX8" fmla="*/ 145549 w 304800"/>
              <a:gd name="connsiteY8" fmla="*/ 797309 h 800098"/>
              <a:gd name="connsiteX9" fmla="*/ 159017 w 304800"/>
              <a:gd name="connsiteY9" fmla="*/ 797309 h 800098"/>
              <a:gd name="connsiteX10" fmla="*/ 301892 w 304800"/>
              <a:gd name="connsiteY10" fmla="*/ 654434 h 800098"/>
              <a:gd name="connsiteX11" fmla="*/ 302127 w 304800"/>
              <a:gd name="connsiteY11" fmla="*/ 640966 h 800098"/>
              <a:gd name="connsiteX12" fmla="*/ 288658 w 304800"/>
              <a:gd name="connsiteY12" fmla="*/ 640732 h 800098"/>
              <a:gd name="connsiteX13" fmla="*/ 288424 w 304800"/>
              <a:gd name="connsiteY13" fmla="*/ 640966 h 800098"/>
              <a:gd name="connsiteX14" fmla="*/ 161970 w 304800"/>
              <a:gd name="connsiteY14" fmla="*/ 767420 h 800098"/>
              <a:gd name="connsiteX15" fmla="*/ 161836 w 304800"/>
              <a:gd name="connsiteY15" fmla="*/ 767419 h 800098"/>
              <a:gd name="connsiteX16" fmla="*/ 161808 w 304800"/>
              <a:gd name="connsiteY16" fmla="*/ 767353 h 800098"/>
              <a:gd name="connsiteX17" fmla="*/ 161808 w 304800"/>
              <a:gd name="connsiteY17" fmla="*/ 9525 h 800098"/>
              <a:gd name="connsiteX18" fmla="*/ 152283 w 304800"/>
              <a:gd name="connsiteY18" fmla="*/ 0 h 80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04800" h="800098">
                <a:moveTo>
                  <a:pt x="152283" y="0"/>
                </a:moveTo>
                <a:cubicBezTo>
                  <a:pt x="147022" y="0"/>
                  <a:pt x="142758" y="4265"/>
                  <a:pt x="142758" y="9525"/>
                </a:cubicBezTo>
                <a:lnTo>
                  <a:pt x="142758" y="767353"/>
                </a:lnTo>
                <a:cubicBezTo>
                  <a:pt x="142757" y="767405"/>
                  <a:pt x="142714" y="767447"/>
                  <a:pt x="142662" y="767447"/>
                </a:cubicBezTo>
                <a:cubicBezTo>
                  <a:pt x="142637" y="767446"/>
                  <a:pt x="142613" y="767437"/>
                  <a:pt x="142596" y="767420"/>
                </a:cubicBezTo>
                <a:lnTo>
                  <a:pt x="16142" y="640966"/>
                </a:lnTo>
                <a:cubicBezTo>
                  <a:pt x="12358" y="637311"/>
                  <a:pt x="6329" y="637416"/>
                  <a:pt x="2674" y="641200"/>
                </a:cubicBezTo>
                <a:cubicBezTo>
                  <a:pt x="-891" y="644891"/>
                  <a:pt x="-891" y="650743"/>
                  <a:pt x="2674" y="654434"/>
                </a:cubicBezTo>
                <a:lnTo>
                  <a:pt x="145549" y="797309"/>
                </a:lnTo>
                <a:cubicBezTo>
                  <a:pt x="149268" y="801028"/>
                  <a:pt x="155298" y="801028"/>
                  <a:pt x="159017" y="797309"/>
                </a:cubicBezTo>
                <a:lnTo>
                  <a:pt x="301892" y="654434"/>
                </a:lnTo>
                <a:cubicBezTo>
                  <a:pt x="305677" y="650779"/>
                  <a:pt x="305781" y="644750"/>
                  <a:pt x="302127" y="640966"/>
                </a:cubicBezTo>
                <a:cubicBezTo>
                  <a:pt x="298472" y="637182"/>
                  <a:pt x="292442" y="637077"/>
                  <a:pt x="288658" y="640732"/>
                </a:cubicBezTo>
                <a:cubicBezTo>
                  <a:pt x="288578" y="640809"/>
                  <a:pt x="288500" y="640887"/>
                  <a:pt x="288424" y="640966"/>
                </a:cubicBezTo>
                <a:lnTo>
                  <a:pt x="161970" y="767420"/>
                </a:lnTo>
                <a:cubicBezTo>
                  <a:pt x="161933" y="767457"/>
                  <a:pt x="161872" y="767456"/>
                  <a:pt x="161836" y="767419"/>
                </a:cubicBezTo>
                <a:cubicBezTo>
                  <a:pt x="161819" y="767401"/>
                  <a:pt x="161808" y="767378"/>
                  <a:pt x="161808" y="767353"/>
                </a:cubicBezTo>
                <a:lnTo>
                  <a:pt x="161808" y="9525"/>
                </a:lnTo>
                <a:cubicBezTo>
                  <a:pt x="161808" y="4265"/>
                  <a:pt x="157544" y="0"/>
                  <a:pt x="152283" y="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C3B8110-57FD-437C-A9BB-33C1BCAF5804}"/>
              </a:ext>
            </a:extLst>
          </p:cNvPr>
          <p:cNvSpPr/>
          <p:nvPr/>
        </p:nvSpPr>
        <p:spPr>
          <a:xfrm>
            <a:off x="636371" y="2332160"/>
            <a:ext cx="2971800" cy="9060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111111"/>
                </a:solidFill>
              </a:rPr>
              <a:t>Programming Language </a:t>
            </a:r>
            <a:br>
              <a:rPr lang="en-US" sz="1600" dirty="0">
                <a:solidFill>
                  <a:srgbClr val="111111"/>
                </a:solidFill>
              </a:rPr>
            </a:br>
            <a:r>
              <a:rPr lang="en-US" sz="1600" dirty="0">
                <a:solidFill>
                  <a:srgbClr val="111111"/>
                </a:solidFill>
              </a:rPr>
              <a:t>(Elm, Bosque…)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ACABB74-2999-4529-AE94-A8E95F946B0A}"/>
              </a:ext>
            </a:extLst>
          </p:cNvPr>
          <p:cNvSpPr/>
          <p:nvPr/>
        </p:nvSpPr>
        <p:spPr>
          <a:xfrm>
            <a:off x="636371" y="3512251"/>
            <a:ext cx="2971800" cy="9060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111111"/>
                </a:solidFill>
              </a:rPr>
              <a:t>Domain specific </a:t>
            </a:r>
            <a:br>
              <a:rPr lang="en-US" sz="1600" dirty="0">
                <a:solidFill>
                  <a:srgbClr val="111111"/>
                </a:solidFill>
              </a:rPr>
            </a:br>
            <a:r>
              <a:rPr lang="en-US" sz="1600" dirty="0">
                <a:solidFill>
                  <a:srgbClr val="111111"/>
                </a:solidFill>
              </a:rPr>
              <a:t>languages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518715-A49B-46A2-A883-0F453CDC8C89}"/>
              </a:ext>
            </a:extLst>
          </p:cNvPr>
          <p:cNvSpPr/>
          <p:nvPr/>
        </p:nvSpPr>
        <p:spPr>
          <a:xfrm>
            <a:off x="636371" y="4692342"/>
            <a:ext cx="2971800" cy="9060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111111"/>
                </a:solidFill>
              </a:rPr>
              <a:t>GUI tools and more…</a:t>
            </a:r>
          </a:p>
        </p:txBody>
      </p:sp>
      <p:sp>
        <p:nvSpPr>
          <p:cNvPr id="21" name="Graphic 16" descr="Arrow Down outline">
            <a:extLst>
              <a:ext uri="{FF2B5EF4-FFF2-40B4-BE49-F238E27FC236}">
                <a16:creationId xmlns:a16="http://schemas.microsoft.com/office/drawing/2014/main" id="{DB28B352-12E1-4EBB-A821-BCCA549BA0AE}"/>
              </a:ext>
            </a:extLst>
          </p:cNvPr>
          <p:cNvSpPr/>
          <p:nvPr/>
        </p:nvSpPr>
        <p:spPr>
          <a:xfrm rot="3539873" flipH="1" flipV="1">
            <a:off x="7986495" y="2553204"/>
            <a:ext cx="304800" cy="800098"/>
          </a:xfrm>
          <a:custGeom>
            <a:avLst/>
            <a:gdLst>
              <a:gd name="connsiteX0" fmla="*/ 152283 w 304800"/>
              <a:gd name="connsiteY0" fmla="*/ 0 h 800098"/>
              <a:gd name="connsiteX1" fmla="*/ 142758 w 304800"/>
              <a:gd name="connsiteY1" fmla="*/ 9525 h 800098"/>
              <a:gd name="connsiteX2" fmla="*/ 142758 w 304800"/>
              <a:gd name="connsiteY2" fmla="*/ 767353 h 800098"/>
              <a:gd name="connsiteX3" fmla="*/ 142662 w 304800"/>
              <a:gd name="connsiteY3" fmla="*/ 767447 h 800098"/>
              <a:gd name="connsiteX4" fmla="*/ 142596 w 304800"/>
              <a:gd name="connsiteY4" fmla="*/ 767420 h 800098"/>
              <a:gd name="connsiteX5" fmla="*/ 16142 w 304800"/>
              <a:gd name="connsiteY5" fmla="*/ 640966 h 800098"/>
              <a:gd name="connsiteX6" fmla="*/ 2674 w 304800"/>
              <a:gd name="connsiteY6" fmla="*/ 641200 h 800098"/>
              <a:gd name="connsiteX7" fmla="*/ 2674 w 304800"/>
              <a:gd name="connsiteY7" fmla="*/ 654434 h 800098"/>
              <a:gd name="connsiteX8" fmla="*/ 145549 w 304800"/>
              <a:gd name="connsiteY8" fmla="*/ 797309 h 800098"/>
              <a:gd name="connsiteX9" fmla="*/ 159017 w 304800"/>
              <a:gd name="connsiteY9" fmla="*/ 797309 h 800098"/>
              <a:gd name="connsiteX10" fmla="*/ 301892 w 304800"/>
              <a:gd name="connsiteY10" fmla="*/ 654434 h 800098"/>
              <a:gd name="connsiteX11" fmla="*/ 302127 w 304800"/>
              <a:gd name="connsiteY11" fmla="*/ 640966 h 800098"/>
              <a:gd name="connsiteX12" fmla="*/ 288658 w 304800"/>
              <a:gd name="connsiteY12" fmla="*/ 640732 h 800098"/>
              <a:gd name="connsiteX13" fmla="*/ 288424 w 304800"/>
              <a:gd name="connsiteY13" fmla="*/ 640966 h 800098"/>
              <a:gd name="connsiteX14" fmla="*/ 161970 w 304800"/>
              <a:gd name="connsiteY14" fmla="*/ 767420 h 800098"/>
              <a:gd name="connsiteX15" fmla="*/ 161836 w 304800"/>
              <a:gd name="connsiteY15" fmla="*/ 767419 h 800098"/>
              <a:gd name="connsiteX16" fmla="*/ 161808 w 304800"/>
              <a:gd name="connsiteY16" fmla="*/ 767353 h 800098"/>
              <a:gd name="connsiteX17" fmla="*/ 161808 w 304800"/>
              <a:gd name="connsiteY17" fmla="*/ 9525 h 800098"/>
              <a:gd name="connsiteX18" fmla="*/ 152283 w 304800"/>
              <a:gd name="connsiteY18" fmla="*/ 0 h 80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04800" h="800098">
                <a:moveTo>
                  <a:pt x="152283" y="0"/>
                </a:moveTo>
                <a:cubicBezTo>
                  <a:pt x="147022" y="0"/>
                  <a:pt x="142758" y="4265"/>
                  <a:pt x="142758" y="9525"/>
                </a:cubicBezTo>
                <a:lnTo>
                  <a:pt x="142758" y="767353"/>
                </a:lnTo>
                <a:cubicBezTo>
                  <a:pt x="142757" y="767405"/>
                  <a:pt x="142714" y="767447"/>
                  <a:pt x="142662" y="767447"/>
                </a:cubicBezTo>
                <a:cubicBezTo>
                  <a:pt x="142637" y="767446"/>
                  <a:pt x="142613" y="767437"/>
                  <a:pt x="142596" y="767420"/>
                </a:cubicBezTo>
                <a:lnTo>
                  <a:pt x="16142" y="640966"/>
                </a:lnTo>
                <a:cubicBezTo>
                  <a:pt x="12358" y="637311"/>
                  <a:pt x="6329" y="637416"/>
                  <a:pt x="2674" y="641200"/>
                </a:cubicBezTo>
                <a:cubicBezTo>
                  <a:pt x="-891" y="644891"/>
                  <a:pt x="-891" y="650743"/>
                  <a:pt x="2674" y="654434"/>
                </a:cubicBezTo>
                <a:lnTo>
                  <a:pt x="145549" y="797309"/>
                </a:lnTo>
                <a:cubicBezTo>
                  <a:pt x="149268" y="801028"/>
                  <a:pt x="155298" y="801028"/>
                  <a:pt x="159017" y="797309"/>
                </a:cubicBezTo>
                <a:lnTo>
                  <a:pt x="301892" y="654434"/>
                </a:lnTo>
                <a:cubicBezTo>
                  <a:pt x="305677" y="650779"/>
                  <a:pt x="305781" y="644750"/>
                  <a:pt x="302127" y="640966"/>
                </a:cubicBezTo>
                <a:cubicBezTo>
                  <a:pt x="298472" y="637182"/>
                  <a:pt x="292442" y="637077"/>
                  <a:pt x="288658" y="640732"/>
                </a:cubicBezTo>
                <a:cubicBezTo>
                  <a:pt x="288578" y="640809"/>
                  <a:pt x="288500" y="640887"/>
                  <a:pt x="288424" y="640966"/>
                </a:cubicBezTo>
                <a:lnTo>
                  <a:pt x="161970" y="767420"/>
                </a:lnTo>
                <a:cubicBezTo>
                  <a:pt x="161933" y="767457"/>
                  <a:pt x="161872" y="767456"/>
                  <a:pt x="161836" y="767419"/>
                </a:cubicBezTo>
                <a:cubicBezTo>
                  <a:pt x="161819" y="767401"/>
                  <a:pt x="161808" y="767378"/>
                  <a:pt x="161808" y="767353"/>
                </a:cubicBezTo>
                <a:lnTo>
                  <a:pt x="161808" y="9525"/>
                </a:lnTo>
                <a:cubicBezTo>
                  <a:pt x="161808" y="4265"/>
                  <a:pt x="157544" y="0"/>
                  <a:pt x="152283" y="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Graphic 16" descr="Arrow Down outline">
            <a:extLst>
              <a:ext uri="{FF2B5EF4-FFF2-40B4-BE49-F238E27FC236}">
                <a16:creationId xmlns:a16="http://schemas.microsoft.com/office/drawing/2014/main" id="{19FC665C-7626-4CBE-BFF7-7C2CBC3DFFD6}"/>
              </a:ext>
            </a:extLst>
          </p:cNvPr>
          <p:cNvSpPr/>
          <p:nvPr/>
        </p:nvSpPr>
        <p:spPr>
          <a:xfrm rot="18060127" flipH="1">
            <a:off x="7990329" y="4556162"/>
            <a:ext cx="304800" cy="800098"/>
          </a:xfrm>
          <a:custGeom>
            <a:avLst/>
            <a:gdLst>
              <a:gd name="connsiteX0" fmla="*/ 152283 w 304800"/>
              <a:gd name="connsiteY0" fmla="*/ 0 h 800098"/>
              <a:gd name="connsiteX1" fmla="*/ 142758 w 304800"/>
              <a:gd name="connsiteY1" fmla="*/ 9525 h 800098"/>
              <a:gd name="connsiteX2" fmla="*/ 142758 w 304800"/>
              <a:gd name="connsiteY2" fmla="*/ 767353 h 800098"/>
              <a:gd name="connsiteX3" fmla="*/ 142662 w 304800"/>
              <a:gd name="connsiteY3" fmla="*/ 767447 h 800098"/>
              <a:gd name="connsiteX4" fmla="*/ 142596 w 304800"/>
              <a:gd name="connsiteY4" fmla="*/ 767420 h 800098"/>
              <a:gd name="connsiteX5" fmla="*/ 16142 w 304800"/>
              <a:gd name="connsiteY5" fmla="*/ 640966 h 800098"/>
              <a:gd name="connsiteX6" fmla="*/ 2674 w 304800"/>
              <a:gd name="connsiteY6" fmla="*/ 641200 h 800098"/>
              <a:gd name="connsiteX7" fmla="*/ 2674 w 304800"/>
              <a:gd name="connsiteY7" fmla="*/ 654434 h 800098"/>
              <a:gd name="connsiteX8" fmla="*/ 145549 w 304800"/>
              <a:gd name="connsiteY8" fmla="*/ 797309 h 800098"/>
              <a:gd name="connsiteX9" fmla="*/ 159017 w 304800"/>
              <a:gd name="connsiteY9" fmla="*/ 797309 h 800098"/>
              <a:gd name="connsiteX10" fmla="*/ 301892 w 304800"/>
              <a:gd name="connsiteY10" fmla="*/ 654434 h 800098"/>
              <a:gd name="connsiteX11" fmla="*/ 302127 w 304800"/>
              <a:gd name="connsiteY11" fmla="*/ 640966 h 800098"/>
              <a:gd name="connsiteX12" fmla="*/ 288658 w 304800"/>
              <a:gd name="connsiteY12" fmla="*/ 640732 h 800098"/>
              <a:gd name="connsiteX13" fmla="*/ 288424 w 304800"/>
              <a:gd name="connsiteY13" fmla="*/ 640966 h 800098"/>
              <a:gd name="connsiteX14" fmla="*/ 161970 w 304800"/>
              <a:gd name="connsiteY14" fmla="*/ 767420 h 800098"/>
              <a:gd name="connsiteX15" fmla="*/ 161836 w 304800"/>
              <a:gd name="connsiteY15" fmla="*/ 767419 h 800098"/>
              <a:gd name="connsiteX16" fmla="*/ 161808 w 304800"/>
              <a:gd name="connsiteY16" fmla="*/ 767353 h 800098"/>
              <a:gd name="connsiteX17" fmla="*/ 161808 w 304800"/>
              <a:gd name="connsiteY17" fmla="*/ 9525 h 800098"/>
              <a:gd name="connsiteX18" fmla="*/ 152283 w 304800"/>
              <a:gd name="connsiteY18" fmla="*/ 0 h 80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04800" h="800098">
                <a:moveTo>
                  <a:pt x="152283" y="0"/>
                </a:moveTo>
                <a:cubicBezTo>
                  <a:pt x="147022" y="0"/>
                  <a:pt x="142758" y="4265"/>
                  <a:pt x="142758" y="9525"/>
                </a:cubicBezTo>
                <a:lnTo>
                  <a:pt x="142758" y="767353"/>
                </a:lnTo>
                <a:cubicBezTo>
                  <a:pt x="142757" y="767405"/>
                  <a:pt x="142714" y="767447"/>
                  <a:pt x="142662" y="767447"/>
                </a:cubicBezTo>
                <a:cubicBezTo>
                  <a:pt x="142637" y="767446"/>
                  <a:pt x="142613" y="767437"/>
                  <a:pt x="142596" y="767420"/>
                </a:cubicBezTo>
                <a:lnTo>
                  <a:pt x="16142" y="640966"/>
                </a:lnTo>
                <a:cubicBezTo>
                  <a:pt x="12358" y="637311"/>
                  <a:pt x="6329" y="637416"/>
                  <a:pt x="2674" y="641200"/>
                </a:cubicBezTo>
                <a:cubicBezTo>
                  <a:pt x="-891" y="644891"/>
                  <a:pt x="-891" y="650743"/>
                  <a:pt x="2674" y="654434"/>
                </a:cubicBezTo>
                <a:lnTo>
                  <a:pt x="145549" y="797309"/>
                </a:lnTo>
                <a:cubicBezTo>
                  <a:pt x="149268" y="801028"/>
                  <a:pt x="155298" y="801028"/>
                  <a:pt x="159017" y="797309"/>
                </a:cubicBezTo>
                <a:lnTo>
                  <a:pt x="301892" y="654434"/>
                </a:lnTo>
                <a:cubicBezTo>
                  <a:pt x="305677" y="650779"/>
                  <a:pt x="305781" y="644750"/>
                  <a:pt x="302127" y="640966"/>
                </a:cubicBezTo>
                <a:cubicBezTo>
                  <a:pt x="298472" y="637182"/>
                  <a:pt x="292442" y="637077"/>
                  <a:pt x="288658" y="640732"/>
                </a:cubicBezTo>
                <a:cubicBezTo>
                  <a:pt x="288578" y="640809"/>
                  <a:pt x="288500" y="640887"/>
                  <a:pt x="288424" y="640966"/>
                </a:cubicBezTo>
                <a:lnTo>
                  <a:pt x="161970" y="767420"/>
                </a:lnTo>
                <a:cubicBezTo>
                  <a:pt x="161933" y="767457"/>
                  <a:pt x="161872" y="767456"/>
                  <a:pt x="161836" y="767419"/>
                </a:cubicBezTo>
                <a:cubicBezTo>
                  <a:pt x="161819" y="767401"/>
                  <a:pt x="161808" y="767378"/>
                  <a:pt x="161808" y="767353"/>
                </a:cubicBezTo>
                <a:lnTo>
                  <a:pt x="161808" y="9525"/>
                </a:lnTo>
                <a:cubicBezTo>
                  <a:pt x="161808" y="4265"/>
                  <a:pt x="157544" y="0"/>
                  <a:pt x="152283" y="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Graphic 16" descr="Arrow Down outline">
            <a:extLst>
              <a:ext uri="{FF2B5EF4-FFF2-40B4-BE49-F238E27FC236}">
                <a16:creationId xmlns:a16="http://schemas.microsoft.com/office/drawing/2014/main" id="{B18C1EE9-F69E-40AC-93E0-16431F5D8BB9}"/>
              </a:ext>
            </a:extLst>
          </p:cNvPr>
          <p:cNvSpPr/>
          <p:nvPr/>
        </p:nvSpPr>
        <p:spPr>
          <a:xfrm rot="16200000" flipH="1">
            <a:off x="8028481" y="3515020"/>
            <a:ext cx="304800" cy="800098"/>
          </a:xfrm>
          <a:custGeom>
            <a:avLst/>
            <a:gdLst>
              <a:gd name="connsiteX0" fmla="*/ 152283 w 304800"/>
              <a:gd name="connsiteY0" fmla="*/ 0 h 800098"/>
              <a:gd name="connsiteX1" fmla="*/ 142758 w 304800"/>
              <a:gd name="connsiteY1" fmla="*/ 9525 h 800098"/>
              <a:gd name="connsiteX2" fmla="*/ 142758 w 304800"/>
              <a:gd name="connsiteY2" fmla="*/ 767353 h 800098"/>
              <a:gd name="connsiteX3" fmla="*/ 142662 w 304800"/>
              <a:gd name="connsiteY3" fmla="*/ 767447 h 800098"/>
              <a:gd name="connsiteX4" fmla="*/ 142596 w 304800"/>
              <a:gd name="connsiteY4" fmla="*/ 767420 h 800098"/>
              <a:gd name="connsiteX5" fmla="*/ 16142 w 304800"/>
              <a:gd name="connsiteY5" fmla="*/ 640966 h 800098"/>
              <a:gd name="connsiteX6" fmla="*/ 2674 w 304800"/>
              <a:gd name="connsiteY6" fmla="*/ 641200 h 800098"/>
              <a:gd name="connsiteX7" fmla="*/ 2674 w 304800"/>
              <a:gd name="connsiteY7" fmla="*/ 654434 h 800098"/>
              <a:gd name="connsiteX8" fmla="*/ 145549 w 304800"/>
              <a:gd name="connsiteY8" fmla="*/ 797309 h 800098"/>
              <a:gd name="connsiteX9" fmla="*/ 159017 w 304800"/>
              <a:gd name="connsiteY9" fmla="*/ 797309 h 800098"/>
              <a:gd name="connsiteX10" fmla="*/ 301892 w 304800"/>
              <a:gd name="connsiteY10" fmla="*/ 654434 h 800098"/>
              <a:gd name="connsiteX11" fmla="*/ 302127 w 304800"/>
              <a:gd name="connsiteY11" fmla="*/ 640966 h 800098"/>
              <a:gd name="connsiteX12" fmla="*/ 288658 w 304800"/>
              <a:gd name="connsiteY12" fmla="*/ 640732 h 800098"/>
              <a:gd name="connsiteX13" fmla="*/ 288424 w 304800"/>
              <a:gd name="connsiteY13" fmla="*/ 640966 h 800098"/>
              <a:gd name="connsiteX14" fmla="*/ 161970 w 304800"/>
              <a:gd name="connsiteY14" fmla="*/ 767420 h 800098"/>
              <a:gd name="connsiteX15" fmla="*/ 161836 w 304800"/>
              <a:gd name="connsiteY15" fmla="*/ 767419 h 800098"/>
              <a:gd name="connsiteX16" fmla="*/ 161808 w 304800"/>
              <a:gd name="connsiteY16" fmla="*/ 767353 h 800098"/>
              <a:gd name="connsiteX17" fmla="*/ 161808 w 304800"/>
              <a:gd name="connsiteY17" fmla="*/ 9525 h 800098"/>
              <a:gd name="connsiteX18" fmla="*/ 152283 w 304800"/>
              <a:gd name="connsiteY18" fmla="*/ 0 h 80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04800" h="800098">
                <a:moveTo>
                  <a:pt x="152283" y="0"/>
                </a:moveTo>
                <a:cubicBezTo>
                  <a:pt x="147022" y="0"/>
                  <a:pt x="142758" y="4265"/>
                  <a:pt x="142758" y="9525"/>
                </a:cubicBezTo>
                <a:lnTo>
                  <a:pt x="142758" y="767353"/>
                </a:lnTo>
                <a:cubicBezTo>
                  <a:pt x="142757" y="767405"/>
                  <a:pt x="142714" y="767447"/>
                  <a:pt x="142662" y="767447"/>
                </a:cubicBezTo>
                <a:cubicBezTo>
                  <a:pt x="142637" y="767446"/>
                  <a:pt x="142613" y="767437"/>
                  <a:pt x="142596" y="767420"/>
                </a:cubicBezTo>
                <a:lnTo>
                  <a:pt x="16142" y="640966"/>
                </a:lnTo>
                <a:cubicBezTo>
                  <a:pt x="12358" y="637311"/>
                  <a:pt x="6329" y="637416"/>
                  <a:pt x="2674" y="641200"/>
                </a:cubicBezTo>
                <a:cubicBezTo>
                  <a:pt x="-891" y="644891"/>
                  <a:pt x="-891" y="650743"/>
                  <a:pt x="2674" y="654434"/>
                </a:cubicBezTo>
                <a:lnTo>
                  <a:pt x="145549" y="797309"/>
                </a:lnTo>
                <a:cubicBezTo>
                  <a:pt x="149268" y="801028"/>
                  <a:pt x="155298" y="801028"/>
                  <a:pt x="159017" y="797309"/>
                </a:cubicBezTo>
                <a:lnTo>
                  <a:pt x="301892" y="654434"/>
                </a:lnTo>
                <a:cubicBezTo>
                  <a:pt x="305677" y="650779"/>
                  <a:pt x="305781" y="644750"/>
                  <a:pt x="302127" y="640966"/>
                </a:cubicBezTo>
                <a:cubicBezTo>
                  <a:pt x="298472" y="637182"/>
                  <a:pt x="292442" y="637077"/>
                  <a:pt x="288658" y="640732"/>
                </a:cubicBezTo>
                <a:cubicBezTo>
                  <a:pt x="288578" y="640809"/>
                  <a:pt x="288500" y="640887"/>
                  <a:pt x="288424" y="640966"/>
                </a:cubicBezTo>
                <a:lnTo>
                  <a:pt x="161970" y="767420"/>
                </a:lnTo>
                <a:cubicBezTo>
                  <a:pt x="161933" y="767457"/>
                  <a:pt x="161872" y="767456"/>
                  <a:pt x="161836" y="767419"/>
                </a:cubicBezTo>
                <a:cubicBezTo>
                  <a:pt x="161819" y="767401"/>
                  <a:pt x="161808" y="767378"/>
                  <a:pt x="161808" y="767353"/>
                </a:cubicBezTo>
                <a:lnTo>
                  <a:pt x="161808" y="9525"/>
                </a:lnTo>
                <a:cubicBezTo>
                  <a:pt x="161808" y="4265"/>
                  <a:pt x="157544" y="0"/>
                  <a:pt x="152283" y="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18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D85D082-C0D5-4777-A1BE-91C9F03BE8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492" y="308841"/>
            <a:ext cx="11357841" cy="763600"/>
          </a:xfrm>
        </p:spPr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Morphir</a:t>
            </a:r>
            <a:r>
              <a:rPr lang="en-US" dirty="0"/>
              <a:t> Experience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200E424A-B7D6-4380-9CA6-1CCFDB1AC88F}"/>
              </a:ext>
            </a:extLst>
          </p:cNvPr>
          <p:cNvSpPr txBox="1">
            <a:spLocks/>
          </p:cNvSpPr>
          <p:nvPr/>
        </p:nvSpPr>
        <p:spPr>
          <a:xfrm>
            <a:off x="415492" y="1389800"/>
            <a:ext cx="5678920" cy="4706200"/>
          </a:xfrm>
          <a:prstGeom prst="rect">
            <a:avLst/>
          </a:prstGeom>
        </p:spPr>
        <p:txBody>
          <a:bodyPr lIns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900"/>
              </a:spcAft>
            </a:pPr>
            <a:r>
              <a:rPr lang="en-US" sz="2400" b="1" dirty="0">
                <a:solidFill>
                  <a:schemeClr val="tx2">
                    <a:lumMod val="10000"/>
                  </a:schemeClr>
                </a:solidFill>
                <a:latin typeface="+mn-lt"/>
              </a:rPr>
              <a:t>Inefficient</a:t>
            </a:r>
          </a:p>
          <a:p>
            <a:pPr marL="457200" lvl="1">
              <a:spcAft>
                <a:spcPts val="900"/>
              </a:spcAft>
            </a:pP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+mn-lt"/>
              </a:rPr>
              <a:t>Write spec</a:t>
            </a:r>
          </a:p>
          <a:p>
            <a:pPr marL="457200" lvl="1">
              <a:spcAft>
                <a:spcPts val="900"/>
              </a:spcAft>
            </a:pP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+mn-lt"/>
              </a:rPr>
              <a:t>Study spec</a:t>
            </a:r>
          </a:p>
          <a:p>
            <a:pPr marL="457200" lvl="1">
              <a:spcAft>
                <a:spcPts val="900"/>
              </a:spcAft>
            </a:pP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+mn-lt"/>
              </a:rPr>
              <a:t>Design code</a:t>
            </a:r>
          </a:p>
          <a:p>
            <a:pPr marL="457200" lvl="1">
              <a:spcAft>
                <a:spcPts val="900"/>
              </a:spcAft>
            </a:pP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+mn-lt"/>
              </a:rPr>
              <a:t>Implement code</a:t>
            </a:r>
          </a:p>
          <a:p>
            <a:pPr marL="457200" lvl="1">
              <a:spcAft>
                <a:spcPts val="900"/>
              </a:spcAft>
            </a:pP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+mn-lt"/>
              </a:rPr>
              <a:t>Document code</a:t>
            </a:r>
          </a:p>
          <a:p>
            <a:pPr marL="457200" lvl="1">
              <a:spcAft>
                <a:spcPts val="900"/>
              </a:spcAft>
            </a:pP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+mn-lt"/>
              </a:rPr>
              <a:t>Test</a:t>
            </a:r>
          </a:p>
          <a:p>
            <a:pPr marL="457200" lvl="1">
              <a:spcAft>
                <a:spcPts val="900"/>
              </a:spcAft>
            </a:pP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+mn-lt"/>
              </a:rPr>
              <a:t>Redo as needed</a:t>
            </a:r>
          </a:p>
          <a:p>
            <a:pPr marL="457200" lvl="1">
              <a:spcAft>
                <a:spcPts val="900"/>
              </a:spcAft>
            </a:pP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+mn-lt"/>
              </a:rPr>
              <a:t>Integrate (data dictionary, etc.)</a:t>
            </a:r>
          </a:p>
          <a:p>
            <a:pPr marL="457200" lvl="1">
              <a:spcAft>
                <a:spcPts val="900"/>
              </a:spcAft>
            </a:pP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+mn-lt"/>
              </a:rPr>
              <a:t>Deploy</a:t>
            </a:r>
          </a:p>
          <a:p>
            <a:pPr marL="457200" lvl="1">
              <a:spcAft>
                <a:spcPts val="900"/>
              </a:spcAft>
            </a:pP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+mn-lt"/>
              </a:rPr>
              <a:t>Redo as needed</a:t>
            </a:r>
          </a:p>
          <a:p>
            <a:pPr lvl="1">
              <a:spcAft>
                <a:spcPts val="900"/>
              </a:spcAft>
            </a:pPr>
            <a:endParaRPr lang="en-US" sz="2000" dirty="0">
              <a:latin typeface="+mn-lt"/>
            </a:endParaRP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38CE0B50-9EEA-4DA0-8676-DE64067D4C92}"/>
              </a:ext>
            </a:extLst>
          </p:cNvPr>
          <p:cNvSpPr txBox="1">
            <a:spLocks/>
          </p:cNvSpPr>
          <p:nvPr/>
        </p:nvSpPr>
        <p:spPr>
          <a:xfrm>
            <a:off x="7170058" y="1389800"/>
            <a:ext cx="4576074" cy="45552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1200"/>
              </a:spcAft>
            </a:pPr>
            <a:r>
              <a:rPr lang="en-US" sz="2400" b="1" dirty="0">
                <a:solidFill>
                  <a:schemeClr val="tx2">
                    <a:lumMod val="10000"/>
                  </a:schemeClr>
                </a:solidFill>
                <a:latin typeface="+mn-lt"/>
              </a:rPr>
              <a:t>Efficient</a:t>
            </a:r>
          </a:p>
          <a:p>
            <a:pPr marL="457200" lvl="1">
              <a:spcAft>
                <a:spcPts val="1200"/>
              </a:spcAft>
            </a:pP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+mn-lt"/>
              </a:rPr>
              <a:t>Collaborate on spec </a:t>
            </a:r>
            <a:br>
              <a:rPr lang="en-US" sz="2000" dirty="0">
                <a:solidFill>
                  <a:schemeClr val="tx2">
                    <a:lumMod val="10000"/>
                  </a:schemeClr>
                </a:solidFill>
                <a:latin typeface="+mn-lt"/>
              </a:rPr>
            </a:b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+mn-lt"/>
              </a:rPr>
              <a:t>using </a:t>
            </a:r>
            <a:r>
              <a:rPr lang="en-US" sz="2000" dirty="0" err="1">
                <a:solidFill>
                  <a:schemeClr val="tx2">
                    <a:lumMod val="10000"/>
                  </a:schemeClr>
                </a:solidFill>
                <a:latin typeface="+mn-lt"/>
              </a:rPr>
              <a:t>Morphir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+mn-lt"/>
            </a:endParaRPr>
          </a:p>
          <a:p>
            <a:pPr marL="457200" lvl="1">
              <a:spcAft>
                <a:spcPts val="1200"/>
              </a:spcAft>
            </a:pP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+mn-lt"/>
              </a:rPr>
              <a:t>Test</a:t>
            </a:r>
          </a:p>
          <a:p>
            <a:pPr marL="457200" lvl="1">
              <a:spcAft>
                <a:spcPts val="1200"/>
              </a:spcAft>
            </a:pP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+mn-lt"/>
              </a:rPr>
              <a:t>Generate</a:t>
            </a:r>
          </a:p>
          <a:p>
            <a:pPr marL="457200" lvl="1">
              <a:spcAft>
                <a:spcPts val="1200"/>
              </a:spcAft>
            </a:pP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+mn-lt"/>
              </a:rPr>
              <a:t>Deploy</a:t>
            </a:r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1B6E9AA3-3634-4893-A88E-CEC7FD0C0D83}"/>
              </a:ext>
            </a:extLst>
          </p:cNvPr>
          <p:cNvSpPr/>
          <p:nvPr/>
        </p:nvSpPr>
        <p:spPr>
          <a:xfrm>
            <a:off x="7179250" y="2206839"/>
            <a:ext cx="238109" cy="257040"/>
          </a:xfrm>
          <a:custGeom>
            <a:avLst/>
            <a:gdLst>
              <a:gd name="connsiteX0" fmla="*/ 210397 w 238109"/>
              <a:gd name="connsiteY0" fmla="*/ 49336 h 257040"/>
              <a:gd name="connsiteX1" fmla="*/ 187814 w 238109"/>
              <a:gd name="connsiteY1" fmla="*/ 60652 h 257040"/>
              <a:gd name="connsiteX2" fmla="*/ 168178 w 238109"/>
              <a:gd name="connsiteY2" fmla="*/ 28212 h 257040"/>
              <a:gd name="connsiteX3" fmla="*/ 156925 w 238109"/>
              <a:gd name="connsiteY3" fmla="*/ 19592 h 257040"/>
              <a:gd name="connsiteX4" fmla="*/ 90082 w 238109"/>
              <a:gd name="connsiteY4" fmla="*/ 485 h 257040"/>
              <a:gd name="connsiteX5" fmla="*/ 71459 w 238109"/>
              <a:gd name="connsiteY5" fmla="*/ 5609 h 257040"/>
              <a:gd name="connsiteX6" fmla="*/ 48784 w 238109"/>
              <a:gd name="connsiteY6" fmla="*/ 28295 h 257040"/>
              <a:gd name="connsiteX7" fmla="*/ 33100 w 238109"/>
              <a:gd name="connsiteY7" fmla="*/ 7932 h 257040"/>
              <a:gd name="connsiteX8" fmla="*/ 6769 w 238109"/>
              <a:gd name="connsiteY8" fmla="*/ 3874 h 257040"/>
              <a:gd name="connsiteX9" fmla="*/ 3598 w 238109"/>
              <a:gd name="connsiteY9" fmla="*/ 30011 h 257040"/>
              <a:gd name="connsiteX10" fmla="*/ 32082 w 238109"/>
              <a:gd name="connsiteY10" fmla="*/ 67997 h 257040"/>
              <a:gd name="connsiteX11" fmla="*/ 32523 w 238109"/>
              <a:gd name="connsiteY11" fmla="*/ 68482 h 257040"/>
              <a:gd name="connsiteX12" fmla="*/ 46408 w 238109"/>
              <a:gd name="connsiteY12" fmla="*/ 75609 h 257040"/>
              <a:gd name="connsiteX13" fmla="*/ 61230 w 238109"/>
              <a:gd name="connsiteY13" fmla="*/ 70392 h 257040"/>
              <a:gd name="connsiteX14" fmla="*/ 75925 w 238109"/>
              <a:gd name="connsiteY14" fmla="*/ 55697 h 257040"/>
              <a:gd name="connsiteX15" fmla="*/ 76002 w 238109"/>
              <a:gd name="connsiteY15" fmla="*/ 55746 h 257040"/>
              <a:gd name="connsiteX16" fmla="*/ 63639 w 238109"/>
              <a:gd name="connsiteY16" fmla="*/ 102474 h 257040"/>
              <a:gd name="connsiteX17" fmla="*/ 61496 w 238109"/>
              <a:gd name="connsiteY17" fmla="*/ 113499 h 257040"/>
              <a:gd name="connsiteX18" fmla="*/ 67930 w 238109"/>
              <a:gd name="connsiteY18" fmla="*/ 132213 h 257040"/>
              <a:gd name="connsiteX19" fmla="*/ 93383 w 238109"/>
              <a:gd name="connsiteY19" fmla="*/ 173133 h 257040"/>
              <a:gd name="connsiteX20" fmla="*/ 76851 w 238109"/>
              <a:gd name="connsiteY20" fmla="*/ 231991 h 257040"/>
              <a:gd name="connsiteX21" fmla="*/ 89340 w 238109"/>
              <a:gd name="connsiteY21" fmla="*/ 255748 h 257040"/>
              <a:gd name="connsiteX22" fmla="*/ 90562 w 238109"/>
              <a:gd name="connsiteY22" fmla="*/ 256019 h 257040"/>
              <a:gd name="connsiteX23" fmla="*/ 91415 w 238109"/>
              <a:gd name="connsiteY23" fmla="*/ 256286 h 257040"/>
              <a:gd name="connsiteX24" fmla="*/ 94843 w 238109"/>
              <a:gd name="connsiteY24" fmla="*/ 257008 h 257040"/>
              <a:gd name="connsiteX25" fmla="*/ 112883 w 238109"/>
              <a:gd name="connsiteY25" fmla="*/ 242754 h 257040"/>
              <a:gd name="connsiteX26" fmla="*/ 131835 w 238109"/>
              <a:gd name="connsiteY26" fmla="*/ 176405 h 257040"/>
              <a:gd name="connsiteX27" fmla="*/ 129334 w 238109"/>
              <a:gd name="connsiteY27" fmla="*/ 161254 h 257040"/>
              <a:gd name="connsiteX28" fmla="*/ 124122 w 238109"/>
              <a:gd name="connsiteY28" fmla="*/ 152974 h 257040"/>
              <a:gd name="connsiteX29" fmla="*/ 124185 w 238109"/>
              <a:gd name="connsiteY29" fmla="*/ 152911 h 257040"/>
              <a:gd name="connsiteX30" fmla="*/ 142216 w 238109"/>
              <a:gd name="connsiteY30" fmla="*/ 163732 h 257040"/>
              <a:gd name="connsiteX31" fmla="*/ 142216 w 238109"/>
              <a:gd name="connsiteY31" fmla="*/ 228699 h 257040"/>
              <a:gd name="connsiteX32" fmla="*/ 154744 w 238109"/>
              <a:gd name="connsiteY32" fmla="*/ 247283 h 257040"/>
              <a:gd name="connsiteX33" fmla="*/ 179268 w 238109"/>
              <a:gd name="connsiteY33" fmla="*/ 235646 h 257040"/>
              <a:gd name="connsiteX34" fmla="*/ 180381 w 238109"/>
              <a:gd name="connsiteY34" fmla="*/ 229373 h 257040"/>
              <a:gd name="connsiteX35" fmla="*/ 180381 w 238109"/>
              <a:gd name="connsiteY35" fmla="*/ 153391 h 257040"/>
              <a:gd name="connsiteX36" fmla="*/ 171398 w 238109"/>
              <a:gd name="connsiteY36" fmla="*/ 136906 h 257040"/>
              <a:gd name="connsiteX37" fmla="*/ 133804 w 238109"/>
              <a:gd name="connsiteY37" fmla="*/ 114168 h 257040"/>
              <a:gd name="connsiteX38" fmla="*/ 147563 w 238109"/>
              <a:gd name="connsiteY38" fmla="*/ 69258 h 257040"/>
              <a:gd name="connsiteX39" fmla="*/ 163781 w 238109"/>
              <a:gd name="connsiteY39" fmla="*/ 96045 h 257040"/>
              <a:gd name="connsiteX40" fmla="*/ 180265 w 238109"/>
              <a:gd name="connsiteY40" fmla="*/ 105048 h 257040"/>
              <a:gd name="connsiteX41" fmla="*/ 189079 w 238109"/>
              <a:gd name="connsiteY41" fmla="*/ 102624 h 257040"/>
              <a:gd name="connsiteX42" fmla="*/ 227056 w 238109"/>
              <a:gd name="connsiteY42" fmla="*/ 83628 h 257040"/>
              <a:gd name="connsiteX43" fmla="*/ 237330 w 238109"/>
              <a:gd name="connsiteY43" fmla="*/ 71803 h 257040"/>
              <a:gd name="connsiteX44" fmla="*/ 235788 w 238109"/>
              <a:gd name="connsiteY44" fmla="*/ 57918 h 257040"/>
              <a:gd name="connsiteX45" fmla="*/ 210397 w 238109"/>
              <a:gd name="connsiteY45" fmla="*/ 49336 h 257040"/>
              <a:gd name="connsiteX46" fmla="*/ 228021 w 238109"/>
              <a:gd name="connsiteY46" fmla="*/ 68991 h 257040"/>
              <a:gd name="connsiteX47" fmla="*/ 222741 w 238109"/>
              <a:gd name="connsiteY47" fmla="*/ 74979 h 257040"/>
              <a:gd name="connsiteX48" fmla="*/ 184769 w 238109"/>
              <a:gd name="connsiteY48" fmla="*/ 93970 h 257040"/>
              <a:gd name="connsiteX49" fmla="*/ 180284 w 238109"/>
              <a:gd name="connsiteY49" fmla="*/ 95361 h 257040"/>
              <a:gd name="connsiteX50" fmla="*/ 172086 w 238109"/>
              <a:gd name="connsiteY50" fmla="*/ 91051 h 257040"/>
              <a:gd name="connsiteX51" fmla="*/ 150322 w 238109"/>
              <a:gd name="connsiteY51" fmla="*/ 55086 h 257040"/>
              <a:gd name="connsiteX52" fmla="*/ 147146 w 238109"/>
              <a:gd name="connsiteY52" fmla="*/ 52735 h 257040"/>
              <a:gd name="connsiteX53" fmla="*/ 141464 w 238109"/>
              <a:gd name="connsiteY53" fmla="*/ 56051 h 257040"/>
              <a:gd name="connsiteX54" fmla="*/ 123424 w 238109"/>
              <a:gd name="connsiteY54" fmla="*/ 114953 h 257040"/>
              <a:gd name="connsiteX55" fmla="*/ 125552 w 238109"/>
              <a:gd name="connsiteY55" fmla="*/ 120524 h 257040"/>
              <a:gd name="connsiteX56" fmla="*/ 165982 w 238109"/>
              <a:gd name="connsiteY56" fmla="*/ 144945 h 257040"/>
              <a:gd name="connsiteX57" fmla="*/ 170685 w 238109"/>
              <a:gd name="connsiteY57" fmla="*/ 153410 h 257040"/>
              <a:gd name="connsiteX58" fmla="*/ 170685 w 238109"/>
              <a:gd name="connsiteY58" fmla="*/ 227948 h 257040"/>
              <a:gd name="connsiteX59" fmla="*/ 167247 w 238109"/>
              <a:gd name="connsiteY59" fmla="*/ 236258 h 257040"/>
              <a:gd name="connsiteX60" fmla="*/ 154240 w 238109"/>
              <a:gd name="connsiteY60" fmla="*/ 235527 h 257040"/>
              <a:gd name="connsiteX61" fmla="*/ 151898 w 238109"/>
              <a:gd name="connsiteY61" fmla="*/ 229373 h 257040"/>
              <a:gd name="connsiteX62" fmla="*/ 151898 w 238109"/>
              <a:gd name="connsiteY62" fmla="*/ 161012 h 257040"/>
              <a:gd name="connsiteX63" fmla="*/ 149546 w 238109"/>
              <a:gd name="connsiteY63" fmla="*/ 156857 h 257040"/>
              <a:gd name="connsiteX64" fmla="*/ 111569 w 238109"/>
              <a:gd name="connsiteY64" fmla="*/ 134070 h 257040"/>
              <a:gd name="connsiteX65" fmla="*/ 104918 w 238109"/>
              <a:gd name="connsiteY65" fmla="*/ 135732 h 257040"/>
              <a:gd name="connsiteX66" fmla="*/ 104971 w 238109"/>
              <a:gd name="connsiteY66" fmla="*/ 140809 h 257040"/>
              <a:gd name="connsiteX67" fmla="*/ 120970 w 238109"/>
              <a:gd name="connsiteY67" fmla="*/ 166239 h 257040"/>
              <a:gd name="connsiteX68" fmla="*/ 122425 w 238109"/>
              <a:gd name="connsiteY68" fmla="*/ 173933 h 257040"/>
              <a:gd name="connsiteX69" fmla="*/ 103458 w 238109"/>
              <a:gd name="connsiteY69" fmla="*/ 240379 h 257040"/>
              <a:gd name="connsiteX70" fmla="*/ 103322 w 238109"/>
              <a:gd name="connsiteY70" fmla="*/ 241028 h 257040"/>
              <a:gd name="connsiteX71" fmla="*/ 95139 w 238109"/>
              <a:gd name="connsiteY71" fmla="*/ 247312 h 257040"/>
              <a:gd name="connsiteX72" fmla="*/ 94469 w 238109"/>
              <a:gd name="connsiteY72" fmla="*/ 247094 h 257040"/>
              <a:gd name="connsiteX73" fmla="*/ 92234 w 238109"/>
              <a:gd name="connsiteY73" fmla="*/ 246478 h 257040"/>
              <a:gd name="connsiteX74" fmla="*/ 86203 w 238109"/>
              <a:gd name="connsiteY74" fmla="*/ 234483 h 257040"/>
              <a:gd name="connsiteX75" fmla="*/ 103293 w 238109"/>
              <a:gd name="connsiteY75" fmla="*/ 173710 h 257040"/>
              <a:gd name="connsiteX76" fmla="*/ 102746 w 238109"/>
              <a:gd name="connsiteY76" fmla="*/ 169831 h 257040"/>
              <a:gd name="connsiteX77" fmla="*/ 76157 w 238109"/>
              <a:gd name="connsiteY77" fmla="*/ 127074 h 257040"/>
              <a:gd name="connsiteX78" fmla="*/ 71193 w 238109"/>
              <a:gd name="connsiteY78" fmla="*/ 113499 h 257040"/>
              <a:gd name="connsiteX79" fmla="*/ 72928 w 238109"/>
              <a:gd name="connsiteY79" fmla="*/ 105257 h 257040"/>
              <a:gd name="connsiteX80" fmla="*/ 90024 w 238109"/>
              <a:gd name="connsiteY80" fmla="*/ 40677 h 257040"/>
              <a:gd name="connsiteX81" fmla="*/ 86579 w 238109"/>
              <a:gd name="connsiteY81" fmla="*/ 34749 h 257040"/>
              <a:gd name="connsiteX82" fmla="*/ 86518 w 238109"/>
              <a:gd name="connsiteY82" fmla="*/ 34733 h 257040"/>
              <a:gd name="connsiteX83" fmla="*/ 81781 w 238109"/>
              <a:gd name="connsiteY83" fmla="*/ 36134 h 257040"/>
              <a:gd name="connsiteX84" fmla="*/ 54374 w 238109"/>
              <a:gd name="connsiteY84" fmla="*/ 63561 h 257040"/>
              <a:gd name="connsiteX85" fmla="*/ 46408 w 238109"/>
              <a:gd name="connsiteY85" fmla="*/ 65937 h 257040"/>
              <a:gd name="connsiteX86" fmla="*/ 39621 w 238109"/>
              <a:gd name="connsiteY86" fmla="*/ 61893 h 257040"/>
              <a:gd name="connsiteX87" fmla="*/ 11500 w 238109"/>
              <a:gd name="connsiteY87" fmla="*/ 24411 h 257040"/>
              <a:gd name="connsiteX88" fmla="*/ 12553 w 238109"/>
              <a:gd name="connsiteY88" fmla="*/ 11646 h 257040"/>
              <a:gd name="connsiteX89" fmla="*/ 25459 w 238109"/>
              <a:gd name="connsiteY89" fmla="*/ 13915 h 257040"/>
              <a:gd name="connsiteX90" fmla="*/ 44450 w 238109"/>
              <a:gd name="connsiteY90" fmla="*/ 38607 h 257040"/>
              <a:gd name="connsiteX91" fmla="*/ 47984 w 238109"/>
              <a:gd name="connsiteY91" fmla="*/ 40488 h 257040"/>
              <a:gd name="connsiteX92" fmla="*/ 51722 w 238109"/>
              <a:gd name="connsiteY92" fmla="*/ 39077 h 257040"/>
              <a:gd name="connsiteX93" fmla="*/ 78305 w 238109"/>
              <a:gd name="connsiteY93" fmla="*/ 12465 h 257040"/>
              <a:gd name="connsiteX94" fmla="*/ 87789 w 238109"/>
              <a:gd name="connsiteY94" fmla="*/ 9900 h 257040"/>
              <a:gd name="connsiteX95" fmla="*/ 154424 w 238109"/>
              <a:gd name="connsiteY95" fmla="*/ 28935 h 257040"/>
              <a:gd name="connsiteX96" fmla="*/ 159994 w 238109"/>
              <a:gd name="connsiteY96" fmla="*/ 33390 h 257040"/>
              <a:gd name="connsiteX97" fmla="*/ 181812 w 238109"/>
              <a:gd name="connsiteY97" fmla="*/ 69481 h 257040"/>
              <a:gd name="connsiteX98" fmla="*/ 188114 w 238109"/>
              <a:gd name="connsiteY98" fmla="*/ 71309 h 257040"/>
              <a:gd name="connsiteX99" fmla="*/ 214441 w 238109"/>
              <a:gd name="connsiteY99" fmla="*/ 58131 h 257040"/>
              <a:gd name="connsiteX100" fmla="*/ 227313 w 238109"/>
              <a:gd name="connsiteY100" fmla="*/ 62727 h 257040"/>
              <a:gd name="connsiteX101" fmla="*/ 228021 w 238109"/>
              <a:gd name="connsiteY101" fmla="*/ 68991 h 25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38109" h="257040">
                <a:moveTo>
                  <a:pt x="210397" y="49336"/>
                </a:moveTo>
                <a:lnTo>
                  <a:pt x="187814" y="60652"/>
                </a:lnTo>
                <a:lnTo>
                  <a:pt x="168178" y="28212"/>
                </a:lnTo>
                <a:cubicBezTo>
                  <a:pt x="165616" y="24051"/>
                  <a:pt x="161610" y="20982"/>
                  <a:pt x="156925" y="19592"/>
                </a:cubicBezTo>
                <a:lnTo>
                  <a:pt x="90082" y="485"/>
                </a:lnTo>
                <a:cubicBezTo>
                  <a:pt x="83409" y="-985"/>
                  <a:pt x="76441" y="933"/>
                  <a:pt x="71459" y="5609"/>
                </a:cubicBezTo>
                <a:lnTo>
                  <a:pt x="48784" y="28295"/>
                </a:lnTo>
                <a:lnTo>
                  <a:pt x="33100" y="7932"/>
                </a:lnTo>
                <a:cubicBezTo>
                  <a:pt x="26805" y="-219"/>
                  <a:pt x="15225" y="-2004"/>
                  <a:pt x="6769" y="3874"/>
                </a:cubicBezTo>
                <a:cubicBezTo>
                  <a:pt x="-851" y="10475"/>
                  <a:pt x="-2222" y="21779"/>
                  <a:pt x="3598" y="30011"/>
                </a:cubicBezTo>
                <a:lnTo>
                  <a:pt x="32082" y="67997"/>
                </a:lnTo>
                <a:lnTo>
                  <a:pt x="32523" y="68482"/>
                </a:lnTo>
                <a:cubicBezTo>
                  <a:pt x="36021" y="72608"/>
                  <a:pt x="41017" y="75172"/>
                  <a:pt x="46408" y="75609"/>
                </a:cubicBezTo>
                <a:cubicBezTo>
                  <a:pt x="51827" y="75784"/>
                  <a:pt x="57115" y="73923"/>
                  <a:pt x="61230" y="70392"/>
                </a:cubicBezTo>
                <a:lnTo>
                  <a:pt x="75925" y="55697"/>
                </a:lnTo>
                <a:cubicBezTo>
                  <a:pt x="75993" y="55629"/>
                  <a:pt x="76027" y="55649"/>
                  <a:pt x="76002" y="55746"/>
                </a:cubicBezTo>
                <a:lnTo>
                  <a:pt x="63639" y="102474"/>
                </a:lnTo>
                <a:cubicBezTo>
                  <a:pt x="62393" y="106025"/>
                  <a:pt x="61671" y="109739"/>
                  <a:pt x="61496" y="113499"/>
                </a:cubicBezTo>
                <a:cubicBezTo>
                  <a:pt x="61848" y="120216"/>
                  <a:pt x="64077" y="126700"/>
                  <a:pt x="67930" y="132213"/>
                </a:cubicBezTo>
                <a:lnTo>
                  <a:pt x="93383" y="173133"/>
                </a:lnTo>
                <a:lnTo>
                  <a:pt x="76851" y="231991"/>
                </a:lnTo>
                <a:cubicBezTo>
                  <a:pt x="74245" y="241948"/>
                  <a:pt x="79660" y="252250"/>
                  <a:pt x="89340" y="255748"/>
                </a:cubicBezTo>
                <a:cubicBezTo>
                  <a:pt x="89718" y="255940"/>
                  <a:pt x="90138" y="256034"/>
                  <a:pt x="90562" y="256019"/>
                </a:cubicBezTo>
                <a:cubicBezTo>
                  <a:pt x="90819" y="256078"/>
                  <a:pt x="91114" y="256189"/>
                  <a:pt x="91415" y="256286"/>
                </a:cubicBezTo>
                <a:cubicBezTo>
                  <a:pt x="92510" y="256712"/>
                  <a:pt x="93669" y="256957"/>
                  <a:pt x="94843" y="257008"/>
                </a:cubicBezTo>
                <a:cubicBezTo>
                  <a:pt x="103608" y="257541"/>
                  <a:pt x="111375" y="251405"/>
                  <a:pt x="112883" y="242754"/>
                </a:cubicBezTo>
                <a:lnTo>
                  <a:pt x="131835" y="176405"/>
                </a:lnTo>
                <a:cubicBezTo>
                  <a:pt x="133005" y="171222"/>
                  <a:pt x="132107" y="165787"/>
                  <a:pt x="129334" y="161254"/>
                </a:cubicBezTo>
                <a:lnTo>
                  <a:pt x="124122" y="152974"/>
                </a:lnTo>
                <a:cubicBezTo>
                  <a:pt x="124064" y="152886"/>
                  <a:pt x="124093" y="152857"/>
                  <a:pt x="124185" y="152911"/>
                </a:cubicBezTo>
                <a:lnTo>
                  <a:pt x="142216" y="163732"/>
                </a:lnTo>
                <a:lnTo>
                  <a:pt x="142216" y="228699"/>
                </a:lnTo>
                <a:cubicBezTo>
                  <a:pt x="142522" y="236771"/>
                  <a:pt x="147377" y="243971"/>
                  <a:pt x="154744" y="247283"/>
                </a:cubicBezTo>
                <a:cubicBezTo>
                  <a:pt x="164729" y="250842"/>
                  <a:pt x="175709" y="245632"/>
                  <a:pt x="179268" y="235646"/>
                </a:cubicBezTo>
                <a:cubicBezTo>
                  <a:pt x="179986" y="233632"/>
                  <a:pt x="180363" y="231512"/>
                  <a:pt x="180381" y="229373"/>
                </a:cubicBezTo>
                <a:lnTo>
                  <a:pt x="180381" y="153391"/>
                </a:lnTo>
                <a:cubicBezTo>
                  <a:pt x="180127" y="146794"/>
                  <a:pt x="176803" y="140695"/>
                  <a:pt x="171398" y="136906"/>
                </a:cubicBezTo>
                <a:lnTo>
                  <a:pt x="133804" y="114168"/>
                </a:lnTo>
                <a:lnTo>
                  <a:pt x="147563" y="69258"/>
                </a:lnTo>
                <a:lnTo>
                  <a:pt x="163781" y="96045"/>
                </a:lnTo>
                <a:cubicBezTo>
                  <a:pt x="167259" y="101790"/>
                  <a:pt x="173552" y="105227"/>
                  <a:pt x="180265" y="105048"/>
                </a:cubicBezTo>
                <a:cubicBezTo>
                  <a:pt x="183339" y="104856"/>
                  <a:pt x="186339" y="104031"/>
                  <a:pt x="189079" y="102624"/>
                </a:cubicBezTo>
                <a:lnTo>
                  <a:pt x="227056" y="83628"/>
                </a:lnTo>
                <a:cubicBezTo>
                  <a:pt x="231953" y="81257"/>
                  <a:pt x="235666" y="76984"/>
                  <a:pt x="237330" y="71803"/>
                </a:cubicBezTo>
                <a:cubicBezTo>
                  <a:pt x="238763" y="67161"/>
                  <a:pt x="238205" y="62132"/>
                  <a:pt x="235788" y="57918"/>
                </a:cubicBezTo>
                <a:cubicBezTo>
                  <a:pt x="230700" y="49063"/>
                  <a:pt x="219814" y="45384"/>
                  <a:pt x="210397" y="49336"/>
                </a:cubicBezTo>
                <a:close/>
                <a:moveTo>
                  <a:pt x="228021" y="68991"/>
                </a:moveTo>
                <a:cubicBezTo>
                  <a:pt x="227167" y="71633"/>
                  <a:pt x="225255" y="73801"/>
                  <a:pt x="222741" y="74979"/>
                </a:cubicBezTo>
                <a:lnTo>
                  <a:pt x="184769" y="93970"/>
                </a:lnTo>
                <a:cubicBezTo>
                  <a:pt x="183367" y="94692"/>
                  <a:pt x="181849" y="95163"/>
                  <a:pt x="180284" y="95361"/>
                </a:cubicBezTo>
                <a:cubicBezTo>
                  <a:pt x="176969" y="95531"/>
                  <a:pt x="173826" y="93878"/>
                  <a:pt x="172086" y="91051"/>
                </a:cubicBezTo>
                <a:lnTo>
                  <a:pt x="150322" y="55086"/>
                </a:lnTo>
                <a:cubicBezTo>
                  <a:pt x="149575" y="53951"/>
                  <a:pt x="148450" y="53118"/>
                  <a:pt x="147146" y="52735"/>
                </a:cubicBezTo>
                <a:cubicBezTo>
                  <a:pt x="144677" y="52190"/>
                  <a:pt x="142203" y="53633"/>
                  <a:pt x="141464" y="56051"/>
                </a:cubicBezTo>
                <a:lnTo>
                  <a:pt x="123424" y="114953"/>
                </a:lnTo>
                <a:cubicBezTo>
                  <a:pt x="122867" y="117074"/>
                  <a:pt x="123723" y="119314"/>
                  <a:pt x="125552" y="120524"/>
                </a:cubicBezTo>
                <a:lnTo>
                  <a:pt x="165982" y="144945"/>
                </a:lnTo>
                <a:cubicBezTo>
                  <a:pt x="168726" y="146931"/>
                  <a:pt x="170449" y="150031"/>
                  <a:pt x="170685" y="153410"/>
                </a:cubicBezTo>
                <a:lnTo>
                  <a:pt x="170685" y="227948"/>
                </a:lnTo>
                <a:cubicBezTo>
                  <a:pt x="170556" y="231037"/>
                  <a:pt x="169338" y="233980"/>
                  <a:pt x="167247" y="236258"/>
                </a:cubicBezTo>
                <a:cubicBezTo>
                  <a:pt x="163454" y="239648"/>
                  <a:pt x="157630" y="239320"/>
                  <a:pt x="154240" y="235527"/>
                </a:cubicBezTo>
                <a:cubicBezTo>
                  <a:pt x="152728" y="233834"/>
                  <a:pt x="151894" y="231643"/>
                  <a:pt x="151898" y="229373"/>
                </a:cubicBezTo>
                <a:lnTo>
                  <a:pt x="151898" y="161012"/>
                </a:lnTo>
                <a:cubicBezTo>
                  <a:pt x="151804" y="159337"/>
                  <a:pt x="150934" y="157800"/>
                  <a:pt x="149546" y="156857"/>
                </a:cubicBezTo>
                <a:lnTo>
                  <a:pt x="111569" y="134070"/>
                </a:lnTo>
                <a:cubicBezTo>
                  <a:pt x="109274" y="132692"/>
                  <a:pt x="106295" y="133436"/>
                  <a:pt x="104918" y="135732"/>
                </a:cubicBezTo>
                <a:cubicBezTo>
                  <a:pt x="103977" y="137299"/>
                  <a:pt x="103997" y="139262"/>
                  <a:pt x="104971" y="140809"/>
                </a:cubicBezTo>
                <a:lnTo>
                  <a:pt x="120970" y="166239"/>
                </a:lnTo>
                <a:cubicBezTo>
                  <a:pt x="122392" y="168534"/>
                  <a:pt x="122910" y="171276"/>
                  <a:pt x="122425" y="173933"/>
                </a:cubicBezTo>
                <a:lnTo>
                  <a:pt x="103458" y="240379"/>
                </a:lnTo>
                <a:cubicBezTo>
                  <a:pt x="103401" y="240593"/>
                  <a:pt x="103355" y="240809"/>
                  <a:pt x="103322" y="241028"/>
                </a:cubicBezTo>
                <a:cubicBezTo>
                  <a:pt x="102611" y="244913"/>
                  <a:pt x="99075" y="247628"/>
                  <a:pt x="95139" y="247312"/>
                </a:cubicBezTo>
                <a:cubicBezTo>
                  <a:pt x="94925" y="247254"/>
                  <a:pt x="94697" y="247171"/>
                  <a:pt x="94469" y="247094"/>
                </a:cubicBezTo>
                <a:cubicBezTo>
                  <a:pt x="93742" y="246829"/>
                  <a:pt x="92995" y="246623"/>
                  <a:pt x="92234" y="246478"/>
                </a:cubicBezTo>
                <a:cubicBezTo>
                  <a:pt x="87499" y="244559"/>
                  <a:pt x="84919" y="239429"/>
                  <a:pt x="86203" y="234483"/>
                </a:cubicBezTo>
                <a:lnTo>
                  <a:pt x="103293" y="173710"/>
                </a:lnTo>
                <a:cubicBezTo>
                  <a:pt x="103587" y="172393"/>
                  <a:pt x="103392" y="171015"/>
                  <a:pt x="102746" y="169831"/>
                </a:cubicBezTo>
                <a:lnTo>
                  <a:pt x="76157" y="127074"/>
                </a:lnTo>
                <a:cubicBezTo>
                  <a:pt x="73244" y="123114"/>
                  <a:pt x="71522" y="118404"/>
                  <a:pt x="71193" y="113499"/>
                </a:cubicBezTo>
                <a:cubicBezTo>
                  <a:pt x="71386" y="110684"/>
                  <a:pt x="71970" y="107910"/>
                  <a:pt x="72928" y="105257"/>
                </a:cubicBezTo>
                <a:lnTo>
                  <a:pt x="90024" y="40677"/>
                </a:lnTo>
                <a:cubicBezTo>
                  <a:pt x="90710" y="38089"/>
                  <a:pt x="89167" y="35435"/>
                  <a:pt x="86579" y="34749"/>
                </a:cubicBezTo>
                <a:cubicBezTo>
                  <a:pt x="86559" y="34743"/>
                  <a:pt x="86539" y="34738"/>
                  <a:pt x="86518" y="34733"/>
                </a:cubicBezTo>
                <a:cubicBezTo>
                  <a:pt x="84807" y="34438"/>
                  <a:pt x="83057" y="34956"/>
                  <a:pt x="81781" y="36134"/>
                </a:cubicBezTo>
                <a:lnTo>
                  <a:pt x="54374" y="63561"/>
                </a:lnTo>
                <a:cubicBezTo>
                  <a:pt x="52085" y="65274"/>
                  <a:pt x="49261" y="66116"/>
                  <a:pt x="46408" y="65937"/>
                </a:cubicBezTo>
                <a:cubicBezTo>
                  <a:pt x="43750" y="65404"/>
                  <a:pt x="41355" y="63977"/>
                  <a:pt x="39621" y="61893"/>
                </a:cubicBezTo>
                <a:lnTo>
                  <a:pt x="11500" y="24411"/>
                </a:lnTo>
                <a:cubicBezTo>
                  <a:pt x="8693" y="20469"/>
                  <a:pt x="9137" y="15076"/>
                  <a:pt x="12553" y="11646"/>
                </a:cubicBezTo>
                <a:cubicBezTo>
                  <a:pt x="16777" y="8868"/>
                  <a:pt x="22434" y="9863"/>
                  <a:pt x="25459" y="13915"/>
                </a:cubicBezTo>
                <a:lnTo>
                  <a:pt x="44450" y="38607"/>
                </a:lnTo>
                <a:cubicBezTo>
                  <a:pt x="45302" y="39714"/>
                  <a:pt x="46590" y="40399"/>
                  <a:pt x="47984" y="40488"/>
                </a:cubicBezTo>
                <a:cubicBezTo>
                  <a:pt x="49375" y="40582"/>
                  <a:pt x="50740" y="40067"/>
                  <a:pt x="51722" y="39077"/>
                </a:cubicBezTo>
                <a:lnTo>
                  <a:pt x="78305" y="12465"/>
                </a:lnTo>
                <a:cubicBezTo>
                  <a:pt x="80896" y="10182"/>
                  <a:pt x="84401" y="9234"/>
                  <a:pt x="87789" y="9900"/>
                </a:cubicBezTo>
                <a:lnTo>
                  <a:pt x="154424" y="28935"/>
                </a:lnTo>
                <a:cubicBezTo>
                  <a:pt x="156748" y="29717"/>
                  <a:pt x="158721" y="31295"/>
                  <a:pt x="159994" y="33390"/>
                </a:cubicBezTo>
                <a:lnTo>
                  <a:pt x="181812" y="69481"/>
                </a:lnTo>
                <a:cubicBezTo>
                  <a:pt x="183118" y="71636"/>
                  <a:pt x="185858" y="72430"/>
                  <a:pt x="188114" y="71309"/>
                </a:cubicBezTo>
                <a:lnTo>
                  <a:pt x="214441" y="58131"/>
                </a:lnTo>
                <a:cubicBezTo>
                  <a:pt x="219278" y="56352"/>
                  <a:pt x="224696" y="58286"/>
                  <a:pt x="227313" y="62727"/>
                </a:cubicBezTo>
                <a:cubicBezTo>
                  <a:pt x="228408" y="64626"/>
                  <a:pt x="228665" y="66895"/>
                  <a:pt x="228021" y="68991"/>
                </a:cubicBezTo>
                <a:close/>
              </a:path>
            </a:pathLst>
          </a:custGeom>
          <a:solidFill>
            <a:srgbClr val="000000"/>
          </a:soli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25554483-291C-4975-BAB5-A8CDAD0BD255}"/>
              </a:ext>
            </a:extLst>
          </p:cNvPr>
          <p:cNvSpPr/>
          <p:nvPr/>
        </p:nvSpPr>
        <p:spPr>
          <a:xfrm>
            <a:off x="7378484" y="2158795"/>
            <a:ext cx="236797" cy="246872"/>
          </a:xfrm>
          <a:custGeom>
            <a:avLst/>
            <a:gdLst>
              <a:gd name="connsiteX0" fmla="*/ 230471 w 236797"/>
              <a:gd name="connsiteY0" fmla="*/ 4685 h 246872"/>
              <a:gd name="connsiteX1" fmla="*/ 204053 w 236797"/>
              <a:gd name="connsiteY1" fmla="*/ 5655 h 246872"/>
              <a:gd name="connsiteX2" fmla="*/ 187510 w 236797"/>
              <a:gd name="connsiteY2" fmla="*/ 22197 h 246872"/>
              <a:gd name="connsiteX3" fmla="*/ 162580 w 236797"/>
              <a:gd name="connsiteY3" fmla="*/ 3909 h 246872"/>
              <a:gd name="connsiteX4" fmla="*/ 146062 w 236797"/>
              <a:gd name="connsiteY4" fmla="*/ 1238 h 246872"/>
              <a:gd name="connsiteX5" fmla="*/ 79723 w 236797"/>
              <a:gd name="connsiteY5" fmla="*/ 20175 h 246872"/>
              <a:gd name="connsiteX6" fmla="*/ 72193 w 236797"/>
              <a:gd name="connsiteY6" fmla="*/ 25116 h 246872"/>
              <a:gd name="connsiteX7" fmla="*/ 49057 w 236797"/>
              <a:gd name="connsiteY7" fmla="*/ 48257 h 246872"/>
              <a:gd name="connsiteX8" fmla="*/ 19633 w 236797"/>
              <a:gd name="connsiteY8" fmla="*/ 48257 h 246872"/>
              <a:gd name="connsiteX9" fmla="*/ 1122 w 236797"/>
              <a:gd name="connsiteY9" fmla="*/ 60731 h 246872"/>
              <a:gd name="connsiteX10" fmla="*/ 12688 w 236797"/>
              <a:gd name="connsiteY10" fmla="*/ 85176 h 246872"/>
              <a:gd name="connsiteX11" fmla="*/ 18954 w 236797"/>
              <a:gd name="connsiteY11" fmla="*/ 86292 h 246872"/>
              <a:gd name="connsiteX12" fmla="*/ 56727 w 236797"/>
              <a:gd name="connsiteY12" fmla="*/ 86292 h 246872"/>
              <a:gd name="connsiteX13" fmla="*/ 69818 w 236797"/>
              <a:gd name="connsiteY13" fmla="*/ 81681 h 246872"/>
              <a:gd name="connsiteX14" fmla="*/ 70535 w 236797"/>
              <a:gd name="connsiteY14" fmla="*/ 81094 h 246872"/>
              <a:gd name="connsiteX15" fmla="*/ 90520 w 236797"/>
              <a:gd name="connsiteY15" fmla="*/ 61105 h 246872"/>
              <a:gd name="connsiteX16" fmla="*/ 106650 w 236797"/>
              <a:gd name="connsiteY16" fmla="*/ 108739 h 246872"/>
              <a:gd name="connsiteX17" fmla="*/ 65566 w 236797"/>
              <a:gd name="connsiteY17" fmla="*/ 135846 h 246872"/>
              <a:gd name="connsiteX18" fmla="*/ 56606 w 236797"/>
              <a:gd name="connsiteY18" fmla="*/ 154216 h 246872"/>
              <a:gd name="connsiteX19" fmla="*/ 56654 w 236797"/>
              <a:gd name="connsiteY19" fmla="*/ 154856 h 246872"/>
              <a:gd name="connsiteX20" fmla="*/ 66094 w 236797"/>
              <a:gd name="connsiteY20" fmla="*/ 220982 h 246872"/>
              <a:gd name="connsiteX21" fmla="*/ 85061 w 236797"/>
              <a:gd name="connsiteY21" fmla="*/ 237423 h 246872"/>
              <a:gd name="connsiteX22" fmla="*/ 86952 w 236797"/>
              <a:gd name="connsiteY22" fmla="*/ 237423 h 246872"/>
              <a:gd name="connsiteX23" fmla="*/ 87490 w 236797"/>
              <a:gd name="connsiteY23" fmla="*/ 237394 h 246872"/>
              <a:gd name="connsiteX24" fmla="*/ 100153 w 236797"/>
              <a:gd name="connsiteY24" fmla="*/ 229961 h 246872"/>
              <a:gd name="connsiteX25" fmla="*/ 104032 w 236797"/>
              <a:gd name="connsiteY25" fmla="*/ 215814 h 246872"/>
              <a:gd name="connsiteX26" fmla="*/ 95984 w 236797"/>
              <a:gd name="connsiteY26" fmla="*/ 161246 h 246872"/>
              <a:gd name="connsiteX27" fmla="*/ 117874 w 236797"/>
              <a:gd name="connsiteY27" fmla="*/ 146832 h 246872"/>
              <a:gd name="connsiteX28" fmla="*/ 117942 w 236797"/>
              <a:gd name="connsiteY28" fmla="*/ 146891 h 246872"/>
              <a:gd name="connsiteX29" fmla="*/ 114660 w 236797"/>
              <a:gd name="connsiteY29" fmla="*/ 154047 h 246872"/>
              <a:gd name="connsiteX30" fmla="*/ 114485 w 236797"/>
              <a:gd name="connsiteY30" fmla="*/ 154498 h 246872"/>
              <a:gd name="connsiteX31" fmla="*/ 113321 w 236797"/>
              <a:gd name="connsiteY31" fmla="*/ 164311 h 246872"/>
              <a:gd name="connsiteX32" fmla="*/ 122766 w 236797"/>
              <a:gd name="connsiteY32" fmla="*/ 230427 h 246872"/>
              <a:gd name="connsiteX33" fmla="*/ 141723 w 236797"/>
              <a:gd name="connsiteY33" fmla="*/ 246872 h 246872"/>
              <a:gd name="connsiteX34" fmla="*/ 143614 w 236797"/>
              <a:gd name="connsiteY34" fmla="*/ 246872 h 246872"/>
              <a:gd name="connsiteX35" fmla="*/ 144161 w 236797"/>
              <a:gd name="connsiteY35" fmla="*/ 246843 h 246872"/>
              <a:gd name="connsiteX36" fmla="*/ 160699 w 236797"/>
              <a:gd name="connsiteY36" fmla="*/ 225322 h 246872"/>
              <a:gd name="connsiteX37" fmla="*/ 152379 w 236797"/>
              <a:gd name="connsiteY37" fmla="*/ 163389 h 246872"/>
              <a:gd name="connsiteX38" fmla="*/ 173547 w 236797"/>
              <a:gd name="connsiteY38" fmla="*/ 115517 h 246872"/>
              <a:gd name="connsiteX39" fmla="*/ 175850 w 236797"/>
              <a:gd name="connsiteY39" fmla="*/ 104046 h 246872"/>
              <a:gd name="connsiteX40" fmla="*/ 173794 w 236797"/>
              <a:gd name="connsiteY40" fmla="*/ 93419 h 246872"/>
              <a:gd name="connsiteX41" fmla="*/ 162328 w 236797"/>
              <a:gd name="connsiteY41" fmla="*/ 50400 h 246872"/>
              <a:gd name="connsiteX42" fmla="*/ 162406 w 236797"/>
              <a:gd name="connsiteY42" fmla="*/ 50351 h 246872"/>
              <a:gd name="connsiteX43" fmla="*/ 177755 w 236797"/>
              <a:gd name="connsiteY43" fmla="*/ 61861 h 246872"/>
              <a:gd name="connsiteX44" fmla="*/ 202758 w 236797"/>
              <a:gd name="connsiteY44" fmla="*/ 60310 h 246872"/>
              <a:gd name="connsiteX45" fmla="*/ 231092 w 236797"/>
              <a:gd name="connsiteY45" fmla="*/ 31971 h 246872"/>
              <a:gd name="connsiteX46" fmla="*/ 231666 w 236797"/>
              <a:gd name="connsiteY46" fmla="*/ 5827 h 246872"/>
              <a:gd name="connsiteX47" fmla="*/ 230471 w 236797"/>
              <a:gd name="connsiteY47" fmla="*/ 4685 h 246872"/>
              <a:gd name="connsiteX48" fmla="*/ 224236 w 236797"/>
              <a:gd name="connsiteY48" fmla="*/ 25116 h 246872"/>
              <a:gd name="connsiteX49" fmla="*/ 196227 w 236797"/>
              <a:gd name="connsiteY49" fmla="*/ 53158 h 246872"/>
              <a:gd name="connsiteX50" fmla="*/ 183350 w 236797"/>
              <a:gd name="connsiteY50" fmla="*/ 53949 h 246872"/>
              <a:gd name="connsiteX51" fmla="*/ 156908 w 236797"/>
              <a:gd name="connsiteY51" fmla="*/ 34114 h 246872"/>
              <a:gd name="connsiteX52" fmla="*/ 150122 w 236797"/>
              <a:gd name="connsiteY52" fmla="*/ 35099 h 246872"/>
              <a:gd name="connsiteX53" fmla="*/ 149320 w 236797"/>
              <a:gd name="connsiteY53" fmla="*/ 39239 h 246872"/>
              <a:gd name="connsiteX54" fmla="*/ 164500 w 236797"/>
              <a:gd name="connsiteY54" fmla="*/ 96158 h 246872"/>
              <a:gd name="connsiteX55" fmla="*/ 166153 w 236797"/>
              <a:gd name="connsiteY55" fmla="*/ 104182 h 246872"/>
              <a:gd name="connsiteX56" fmla="*/ 164675 w 236797"/>
              <a:gd name="connsiteY56" fmla="*/ 111600 h 246872"/>
              <a:gd name="connsiteX57" fmla="*/ 142954 w 236797"/>
              <a:gd name="connsiteY57" fmla="*/ 160718 h 246872"/>
              <a:gd name="connsiteX58" fmla="*/ 142586 w 236797"/>
              <a:gd name="connsiteY58" fmla="*/ 163317 h 246872"/>
              <a:gd name="connsiteX59" fmla="*/ 151061 w 236797"/>
              <a:gd name="connsiteY59" fmla="*/ 226568 h 246872"/>
              <a:gd name="connsiteX60" fmla="*/ 143303 w 236797"/>
              <a:gd name="connsiteY60" fmla="*/ 237176 h 246872"/>
              <a:gd name="connsiteX61" fmla="*/ 141747 w 236797"/>
              <a:gd name="connsiteY61" fmla="*/ 237176 h 246872"/>
              <a:gd name="connsiteX62" fmla="*/ 132385 w 236797"/>
              <a:gd name="connsiteY62" fmla="*/ 229060 h 246872"/>
              <a:gd name="connsiteX63" fmla="*/ 122940 w 236797"/>
              <a:gd name="connsiteY63" fmla="*/ 162997 h 246872"/>
              <a:gd name="connsiteX64" fmla="*/ 123595 w 236797"/>
              <a:gd name="connsiteY64" fmla="*/ 157848 h 246872"/>
              <a:gd name="connsiteX65" fmla="*/ 133776 w 236797"/>
              <a:gd name="connsiteY65" fmla="*/ 135638 h 246872"/>
              <a:gd name="connsiteX66" fmla="*/ 133093 w 236797"/>
              <a:gd name="connsiteY66" fmla="*/ 130174 h 246872"/>
              <a:gd name="connsiteX67" fmla="*/ 126790 w 236797"/>
              <a:gd name="connsiteY67" fmla="*/ 129349 h 246872"/>
              <a:gd name="connsiteX68" fmla="*/ 88062 w 236797"/>
              <a:gd name="connsiteY68" fmla="*/ 154852 h 246872"/>
              <a:gd name="connsiteX69" fmla="*/ 85933 w 236797"/>
              <a:gd name="connsiteY69" fmla="*/ 159608 h 246872"/>
              <a:gd name="connsiteX70" fmla="*/ 94418 w 236797"/>
              <a:gd name="connsiteY70" fmla="*/ 217123 h 246872"/>
              <a:gd name="connsiteX71" fmla="*/ 92396 w 236797"/>
              <a:gd name="connsiteY71" fmla="*/ 224085 h 246872"/>
              <a:gd name="connsiteX72" fmla="*/ 86578 w 236797"/>
              <a:gd name="connsiteY72" fmla="*/ 227722 h 246872"/>
              <a:gd name="connsiteX73" fmla="*/ 85032 w 236797"/>
              <a:gd name="connsiteY73" fmla="*/ 227722 h 246872"/>
              <a:gd name="connsiteX74" fmla="*/ 75665 w 236797"/>
              <a:gd name="connsiteY74" fmla="*/ 219605 h 246872"/>
              <a:gd name="connsiteX75" fmla="*/ 66307 w 236797"/>
              <a:gd name="connsiteY75" fmla="*/ 153853 h 246872"/>
              <a:gd name="connsiteX76" fmla="*/ 70734 w 236797"/>
              <a:gd name="connsiteY76" fmla="*/ 144054 h 246872"/>
              <a:gd name="connsiteX77" fmla="*/ 115120 w 236797"/>
              <a:gd name="connsiteY77" fmla="*/ 114775 h 246872"/>
              <a:gd name="connsiteX78" fmla="*/ 117059 w 236797"/>
              <a:gd name="connsiteY78" fmla="*/ 109171 h 246872"/>
              <a:gd name="connsiteX79" fmla="*/ 97225 w 236797"/>
              <a:gd name="connsiteY79" fmla="*/ 50603 h 246872"/>
              <a:gd name="connsiteX80" fmla="*/ 91079 w 236797"/>
              <a:gd name="connsiteY80" fmla="*/ 47564 h 246872"/>
              <a:gd name="connsiteX81" fmla="*/ 89201 w 236797"/>
              <a:gd name="connsiteY81" fmla="*/ 48732 h 246872"/>
              <a:gd name="connsiteX82" fmla="*/ 64038 w 236797"/>
              <a:gd name="connsiteY82" fmla="*/ 73885 h 246872"/>
              <a:gd name="connsiteX83" fmla="*/ 56727 w 236797"/>
              <a:gd name="connsiteY83" fmla="*/ 76595 h 246872"/>
              <a:gd name="connsiteX84" fmla="*/ 20365 w 236797"/>
              <a:gd name="connsiteY84" fmla="*/ 76595 h 246872"/>
              <a:gd name="connsiteX85" fmla="*/ 12123 w 236797"/>
              <a:gd name="connsiteY85" fmla="*/ 73201 h 246872"/>
              <a:gd name="connsiteX86" fmla="*/ 12880 w 236797"/>
              <a:gd name="connsiteY86" fmla="*/ 60285 h 246872"/>
              <a:gd name="connsiteX87" fmla="*/ 18954 w 236797"/>
              <a:gd name="connsiteY87" fmla="*/ 57973 h 246872"/>
              <a:gd name="connsiteX88" fmla="*/ 51064 w 236797"/>
              <a:gd name="connsiteY88" fmla="*/ 57973 h 246872"/>
              <a:gd name="connsiteX89" fmla="*/ 54492 w 236797"/>
              <a:gd name="connsiteY89" fmla="*/ 56552 h 246872"/>
              <a:gd name="connsiteX90" fmla="*/ 79078 w 236797"/>
              <a:gd name="connsiteY90" fmla="*/ 31962 h 246872"/>
              <a:gd name="connsiteX91" fmla="*/ 82612 w 236797"/>
              <a:gd name="connsiteY91" fmla="*/ 29445 h 246872"/>
              <a:gd name="connsiteX92" fmla="*/ 148884 w 236797"/>
              <a:gd name="connsiteY92" fmla="*/ 10508 h 246872"/>
              <a:gd name="connsiteX93" fmla="*/ 156801 w 236797"/>
              <a:gd name="connsiteY93" fmla="*/ 11691 h 246872"/>
              <a:gd name="connsiteX94" fmla="*/ 185130 w 236797"/>
              <a:gd name="connsiteY94" fmla="*/ 32471 h 246872"/>
              <a:gd name="connsiteX95" fmla="*/ 191432 w 236797"/>
              <a:gd name="connsiteY95" fmla="*/ 31986 h 246872"/>
              <a:gd name="connsiteX96" fmla="*/ 211180 w 236797"/>
              <a:gd name="connsiteY96" fmla="*/ 12214 h 246872"/>
              <a:gd name="connsiteX97" fmla="*/ 224351 w 236797"/>
              <a:gd name="connsiteY97" fmla="*/ 12214 h 246872"/>
              <a:gd name="connsiteX98" fmla="*/ 227077 w 236797"/>
              <a:gd name="connsiteY98" fmla="*/ 18614 h 246872"/>
              <a:gd name="connsiteX99" fmla="*/ 224236 w 236797"/>
              <a:gd name="connsiteY99" fmla="*/ 25116 h 246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236797" h="246872">
                <a:moveTo>
                  <a:pt x="230471" y="4685"/>
                </a:moveTo>
                <a:cubicBezTo>
                  <a:pt x="222754" y="-1916"/>
                  <a:pt x="211264" y="-1495"/>
                  <a:pt x="204053" y="5655"/>
                </a:cubicBezTo>
                <a:lnTo>
                  <a:pt x="187510" y="22197"/>
                </a:lnTo>
                <a:lnTo>
                  <a:pt x="162580" y="3909"/>
                </a:lnTo>
                <a:cubicBezTo>
                  <a:pt x="157880" y="284"/>
                  <a:pt x="151666" y="-721"/>
                  <a:pt x="146062" y="1238"/>
                </a:cubicBezTo>
                <a:lnTo>
                  <a:pt x="79723" y="20175"/>
                </a:lnTo>
                <a:cubicBezTo>
                  <a:pt x="76842" y="21172"/>
                  <a:pt x="74254" y="22870"/>
                  <a:pt x="72193" y="25116"/>
                </a:cubicBezTo>
                <a:lnTo>
                  <a:pt x="49057" y="48257"/>
                </a:lnTo>
                <a:lnTo>
                  <a:pt x="19633" y="48257"/>
                </a:lnTo>
                <a:cubicBezTo>
                  <a:pt x="11594" y="48561"/>
                  <a:pt x="4421" y="53394"/>
                  <a:pt x="1122" y="60731"/>
                </a:cubicBezTo>
                <a:cubicBezTo>
                  <a:pt x="-2434" y="70675"/>
                  <a:pt x="2744" y="81619"/>
                  <a:pt x="12688" y="85176"/>
                </a:cubicBezTo>
                <a:cubicBezTo>
                  <a:pt x="14699" y="85895"/>
                  <a:pt x="16817" y="86272"/>
                  <a:pt x="18954" y="86292"/>
                </a:cubicBezTo>
                <a:lnTo>
                  <a:pt x="56727" y="86292"/>
                </a:lnTo>
                <a:cubicBezTo>
                  <a:pt x="61451" y="86084"/>
                  <a:pt x="66006" y="84479"/>
                  <a:pt x="69818" y="81681"/>
                </a:cubicBezTo>
                <a:lnTo>
                  <a:pt x="70535" y="81094"/>
                </a:lnTo>
                <a:lnTo>
                  <a:pt x="90520" y="61105"/>
                </a:lnTo>
                <a:lnTo>
                  <a:pt x="106650" y="108739"/>
                </a:lnTo>
                <a:lnTo>
                  <a:pt x="65566" y="135846"/>
                </a:lnTo>
                <a:cubicBezTo>
                  <a:pt x="59518" y="139935"/>
                  <a:pt x="56105" y="146934"/>
                  <a:pt x="56606" y="154216"/>
                </a:cubicBezTo>
                <a:lnTo>
                  <a:pt x="56654" y="154856"/>
                </a:lnTo>
                <a:lnTo>
                  <a:pt x="66094" y="220982"/>
                </a:lnTo>
                <a:cubicBezTo>
                  <a:pt x="67486" y="230396"/>
                  <a:pt x="75545" y="237382"/>
                  <a:pt x="85061" y="237423"/>
                </a:cubicBezTo>
                <a:lnTo>
                  <a:pt x="86952" y="237423"/>
                </a:lnTo>
                <a:lnTo>
                  <a:pt x="87490" y="237394"/>
                </a:lnTo>
                <a:cubicBezTo>
                  <a:pt x="92538" y="236718"/>
                  <a:pt x="97102" y="234039"/>
                  <a:pt x="100153" y="229961"/>
                </a:cubicBezTo>
                <a:cubicBezTo>
                  <a:pt x="103238" y="225930"/>
                  <a:pt x="104630" y="220855"/>
                  <a:pt x="104032" y="215814"/>
                </a:cubicBezTo>
                <a:lnTo>
                  <a:pt x="95984" y="161246"/>
                </a:lnTo>
                <a:lnTo>
                  <a:pt x="117874" y="146832"/>
                </a:lnTo>
                <a:cubicBezTo>
                  <a:pt x="117947" y="146779"/>
                  <a:pt x="117981" y="146808"/>
                  <a:pt x="117942" y="146891"/>
                </a:cubicBezTo>
                <a:lnTo>
                  <a:pt x="114660" y="154047"/>
                </a:lnTo>
                <a:lnTo>
                  <a:pt x="114485" y="154498"/>
                </a:lnTo>
                <a:cubicBezTo>
                  <a:pt x="113274" y="157618"/>
                  <a:pt x="112874" y="160994"/>
                  <a:pt x="113321" y="164311"/>
                </a:cubicBezTo>
                <a:lnTo>
                  <a:pt x="122766" y="230427"/>
                </a:lnTo>
                <a:cubicBezTo>
                  <a:pt x="124149" y="239842"/>
                  <a:pt x="132207" y="246832"/>
                  <a:pt x="141723" y="246872"/>
                </a:cubicBezTo>
                <a:lnTo>
                  <a:pt x="143614" y="246872"/>
                </a:lnTo>
                <a:lnTo>
                  <a:pt x="144161" y="246843"/>
                </a:lnTo>
                <a:cubicBezTo>
                  <a:pt x="154612" y="245365"/>
                  <a:pt x="161962" y="235800"/>
                  <a:pt x="160699" y="225322"/>
                </a:cubicBezTo>
                <a:lnTo>
                  <a:pt x="152379" y="163389"/>
                </a:lnTo>
                <a:lnTo>
                  <a:pt x="173547" y="115517"/>
                </a:lnTo>
                <a:cubicBezTo>
                  <a:pt x="175061" y="111882"/>
                  <a:pt x="175844" y="107984"/>
                  <a:pt x="175850" y="104046"/>
                </a:cubicBezTo>
                <a:cubicBezTo>
                  <a:pt x="175607" y="100432"/>
                  <a:pt x="174917" y="96862"/>
                  <a:pt x="173794" y="93419"/>
                </a:cubicBezTo>
                <a:lnTo>
                  <a:pt x="162328" y="50400"/>
                </a:lnTo>
                <a:cubicBezTo>
                  <a:pt x="162328" y="50327"/>
                  <a:pt x="162328" y="50303"/>
                  <a:pt x="162406" y="50351"/>
                </a:cubicBezTo>
                <a:lnTo>
                  <a:pt x="177755" y="61861"/>
                </a:lnTo>
                <a:cubicBezTo>
                  <a:pt x="185484" y="67048"/>
                  <a:pt x="195730" y="66412"/>
                  <a:pt x="202758" y="60310"/>
                </a:cubicBezTo>
                <a:lnTo>
                  <a:pt x="231092" y="31971"/>
                </a:lnTo>
                <a:cubicBezTo>
                  <a:pt x="238470" y="24910"/>
                  <a:pt x="238727" y="13205"/>
                  <a:pt x="231666" y="5827"/>
                </a:cubicBezTo>
                <a:cubicBezTo>
                  <a:pt x="231285" y="5429"/>
                  <a:pt x="230886" y="5048"/>
                  <a:pt x="230471" y="4685"/>
                </a:cubicBezTo>
                <a:close/>
                <a:moveTo>
                  <a:pt x="224236" y="25116"/>
                </a:moveTo>
                <a:lnTo>
                  <a:pt x="196227" y="53158"/>
                </a:lnTo>
                <a:cubicBezTo>
                  <a:pt x="192596" y="56274"/>
                  <a:pt x="187336" y="56597"/>
                  <a:pt x="183350" y="53949"/>
                </a:cubicBezTo>
                <a:lnTo>
                  <a:pt x="156908" y="34114"/>
                </a:lnTo>
                <a:cubicBezTo>
                  <a:pt x="154762" y="32512"/>
                  <a:pt x="151724" y="32953"/>
                  <a:pt x="150122" y="35099"/>
                </a:cubicBezTo>
                <a:cubicBezTo>
                  <a:pt x="149237" y="36284"/>
                  <a:pt x="148942" y="37809"/>
                  <a:pt x="149320" y="39239"/>
                </a:cubicBezTo>
                <a:lnTo>
                  <a:pt x="164500" y="96158"/>
                </a:lnTo>
                <a:cubicBezTo>
                  <a:pt x="165360" y="98760"/>
                  <a:pt x="165915" y="101452"/>
                  <a:pt x="166153" y="104182"/>
                </a:cubicBezTo>
                <a:cubicBezTo>
                  <a:pt x="166121" y="106724"/>
                  <a:pt x="165620" y="109239"/>
                  <a:pt x="164675" y="111600"/>
                </a:cubicBezTo>
                <a:lnTo>
                  <a:pt x="142954" y="160718"/>
                </a:lnTo>
                <a:cubicBezTo>
                  <a:pt x="142632" y="161544"/>
                  <a:pt x="142506" y="162434"/>
                  <a:pt x="142586" y="163317"/>
                </a:cubicBezTo>
                <a:lnTo>
                  <a:pt x="151061" y="226568"/>
                </a:lnTo>
                <a:cubicBezTo>
                  <a:pt x="151556" y="231564"/>
                  <a:pt x="148214" y="236133"/>
                  <a:pt x="143303" y="237176"/>
                </a:cubicBezTo>
                <a:lnTo>
                  <a:pt x="141747" y="237176"/>
                </a:lnTo>
                <a:cubicBezTo>
                  <a:pt x="137050" y="237154"/>
                  <a:pt x="133072" y="233706"/>
                  <a:pt x="132385" y="229060"/>
                </a:cubicBezTo>
                <a:lnTo>
                  <a:pt x="122940" y="162997"/>
                </a:lnTo>
                <a:cubicBezTo>
                  <a:pt x="122703" y="161253"/>
                  <a:pt x="122929" y="159477"/>
                  <a:pt x="123595" y="157848"/>
                </a:cubicBezTo>
                <a:lnTo>
                  <a:pt x="133776" y="135638"/>
                </a:lnTo>
                <a:cubicBezTo>
                  <a:pt x="134538" y="133824"/>
                  <a:pt x="134277" y="131744"/>
                  <a:pt x="133093" y="130174"/>
                </a:cubicBezTo>
                <a:cubicBezTo>
                  <a:pt x="131490" y="128368"/>
                  <a:pt x="128803" y="128017"/>
                  <a:pt x="126790" y="129349"/>
                </a:cubicBezTo>
                <a:lnTo>
                  <a:pt x="88062" y="154852"/>
                </a:lnTo>
                <a:cubicBezTo>
                  <a:pt x="86566" y="155953"/>
                  <a:pt x="85757" y="157759"/>
                  <a:pt x="85933" y="159608"/>
                </a:cubicBezTo>
                <a:lnTo>
                  <a:pt x="94418" y="217123"/>
                </a:lnTo>
                <a:cubicBezTo>
                  <a:pt x="94670" y="219618"/>
                  <a:pt x="93945" y="222114"/>
                  <a:pt x="92396" y="224085"/>
                </a:cubicBezTo>
                <a:cubicBezTo>
                  <a:pt x="90993" y="225997"/>
                  <a:pt x="88911" y="227298"/>
                  <a:pt x="86578" y="227722"/>
                </a:cubicBezTo>
                <a:lnTo>
                  <a:pt x="85032" y="227722"/>
                </a:lnTo>
                <a:cubicBezTo>
                  <a:pt x="80335" y="227696"/>
                  <a:pt x="76358" y="224251"/>
                  <a:pt x="75665" y="219605"/>
                </a:cubicBezTo>
                <a:lnTo>
                  <a:pt x="66307" y="153853"/>
                </a:lnTo>
                <a:cubicBezTo>
                  <a:pt x="66084" y="150058"/>
                  <a:pt x="67739" y="146395"/>
                  <a:pt x="70734" y="144054"/>
                </a:cubicBezTo>
                <a:lnTo>
                  <a:pt x="115120" y="114775"/>
                </a:lnTo>
                <a:cubicBezTo>
                  <a:pt x="116891" y="113508"/>
                  <a:pt x="117668" y="111261"/>
                  <a:pt x="117059" y="109171"/>
                </a:cubicBezTo>
                <a:lnTo>
                  <a:pt x="97225" y="50603"/>
                </a:lnTo>
                <a:cubicBezTo>
                  <a:pt x="96367" y="48067"/>
                  <a:pt x="93615" y="46706"/>
                  <a:pt x="91079" y="47564"/>
                </a:cubicBezTo>
                <a:cubicBezTo>
                  <a:pt x="90372" y="47804"/>
                  <a:pt x="89729" y="48203"/>
                  <a:pt x="89201" y="48732"/>
                </a:cubicBezTo>
                <a:lnTo>
                  <a:pt x="64038" y="73885"/>
                </a:lnTo>
                <a:cubicBezTo>
                  <a:pt x="61892" y="75434"/>
                  <a:pt x="59365" y="76371"/>
                  <a:pt x="56727" y="76595"/>
                </a:cubicBezTo>
                <a:lnTo>
                  <a:pt x="20365" y="76595"/>
                </a:lnTo>
                <a:cubicBezTo>
                  <a:pt x="17303" y="76472"/>
                  <a:pt x="14384" y="75270"/>
                  <a:pt x="12123" y="73201"/>
                </a:cubicBezTo>
                <a:cubicBezTo>
                  <a:pt x="8765" y="69425"/>
                  <a:pt x="9104" y="63643"/>
                  <a:pt x="12880" y="60285"/>
                </a:cubicBezTo>
                <a:cubicBezTo>
                  <a:pt x="14553" y="58797"/>
                  <a:pt x="16715" y="57974"/>
                  <a:pt x="18954" y="57973"/>
                </a:cubicBezTo>
                <a:lnTo>
                  <a:pt x="51064" y="57973"/>
                </a:lnTo>
                <a:cubicBezTo>
                  <a:pt x="52336" y="57904"/>
                  <a:pt x="53545" y="57403"/>
                  <a:pt x="54492" y="56552"/>
                </a:cubicBezTo>
                <a:lnTo>
                  <a:pt x="79078" y="31962"/>
                </a:lnTo>
                <a:cubicBezTo>
                  <a:pt x="80025" y="30839"/>
                  <a:pt x="81241" y="29973"/>
                  <a:pt x="82612" y="29445"/>
                </a:cubicBezTo>
                <a:lnTo>
                  <a:pt x="148884" y="10508"/>
                </a:lnTo>
                <a:cubicBezTo>
                  <a:pt x="151543" y="9447"/>
                  <a:pt x="154568" y="9899"/>
                  <a:pt x="156801" y="11691"/>
                </a:cubicBezTo>
                <a:lnTo>
                  <a:pt x="185130" y="32471"/>
                </a:lnTo>
                <a:cubicBezTo>
                  <a:pt x="187081" y="33821"/>
                  <a:pt x="189711" y="33619"/>
                  <a:pt x="191432" y="31986"/>
                </a:cubicBezTo>
                <a:lnTo>
                  <a:pt x="211180" y="12214"/>
                </a:lnTo>
                <a:cubicBezTo>
                  <a:pt x="214817" y="8577"/>
                  <a:pt x="220714" y="8577"/>
                  <a:pt x="224351" y="12214"/>
                </a:cubicBezTo>
                <a:cubicBezTo>
                  <a:pt x="226052" y="13915"/>
                  <a:pt x="227029" y="16209"/>
                  <a:pt x="227077" y="18614"/>
                </a:cubicBezTo>
                <a:cubicBezTo>
                  <a:pt x="227036" y="21074"/>
                  <a:pt x="226013" y="23415"/>
                  <a:pt x="224236" y="25116"/>
                </a:cubicBezTo>
                <a:close/>
              </a:path>
            </a:pathLst>
          </a:custGeom>
          <a:solidFill>
            <a:srgbClr val="000000"/>
          </a:soli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30" name="Graphic 29" descr="Confused person outline">
            <a:extLst>
              <a:ext uri="{FF2B5EF4-FFF2-40B4-BE49-F238E27FC236}">
                <a16:creationId xmlns:a16="http://schemas.microsoft.com/office/drawing/2014/main" id="{07DD8496-2CB0-44FF-BFD8-A44A525BE1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0330" y="5626991"/>
            <a:ext cx="399293" cy="399293"/>
          </a:xfrm>
          <a:prstGeom prst="rect">
            <a:avLst/>
          </a:prstGeom>
        </p:spPr>
      </p:pic>
      <p:pic>
        <p:nvPicPr>
          <p:cNvPr id="31" name="Graphic 30" descr="Head with gears outline">
            <a:extLst>
              <a:ext uri="{FF2B5EF4-FFF2-40B4-BE49-F238E27FC236}">
                <a16:creationId xmlns:a16="http://schemas.microsoft.com/office/drawing/2014/main" id="{09357029-2B15-4532-A08E-93F9E3C0FB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2693" y="1907484"/>
            <a:ext cx="330280" cy="330280"/>
          </a:xfrm>
          <a:prstGeom prst="rect">
            <a:avLst/>
          </a:prstGeom>
        </p:spPr>
      </p:pic>
      <p:pic>
        <p:nvPicPr>
          <p:cNvPr id="32" name="Graphic 31" descr="Head with gears outline">
            <a:extLst>
              <a:ext uri="{FF2B5EF4-FFF2-40B4-BE49-F238E27FC236}">
                <a16:creationId xmlns:a16="http://schemas.microsoft.com/office/drawing/2014/main" id="{40D8B64E-ACA6-4B48-96C4-0DCFD384FE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2693" y="2304314"/>
            <a:ext cx="330280" cy="330280"/>
          </a:xfrm>
          <a:prstGeom prst="rect">
            <a:avLst/>
          </a:prstGeom>
        </p:spPr>
      </p:pic>
      <p:pic>
        <p:nvPicPr>
          <p:cNvPr id="33" name="Graphic 32" descr="Head with gears outline">
            <a:extLst>
              <a:ext uri="{FF2B5EF4-FFF2-40B4-BE49-F238E27FC236}">
                <a16:creationId xmlns:a16="http://schemas.microsoft.com/office/drawing/2014/main" id="{84D24571-1003-4AF8-814F-23FA6FF2A0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2693" y="2701144"/>
            <a:ext cx="330280" cy="330280"/>
          </a:xfrm>
          <a:prstGeom prst="rect">
            <a:avLst/>
          </a:prstGeom>
        </p:spPr>
      </p:pic>
      <p:pic>
        <p:nvPicPr>
          <p:cNvPr id="34" name="Graphic 33" descr="Head with gears outline">
            <a:extLst>
              <a:ext uri="{FF2B5EF4-FFF2-40B4-BE49-F238E27FC236}">
                <a16:creationId xmlns:a16="http://schemas.microsoft.com/office/drawing/2014/main" id="{CCA7A96F-E965-4659-B567-8ED5830912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2693" y="3097974"/>
            <a:ext cx="330280" cy="330280"/>
          </a:xfrm>
          <a:prstGeom prst="rect">
            <a:avLst/>
          </a:prstGeom>
        </p:spPr>
      </p:pic>
      <p:pic>
        <p:nvPicPr>
          <p:cNvPr id="35" name="Graphic 34" descr="Head with gears outline">
            <a:extLst>
              <a:ext uri="{FF2B5EF4-FFF2-40B4-BE49-F238E27FC236}">
                <a16:creationId xmlns:a16="http://schemas.microsoft.com/office/drawing/2014/main" id="{31BEB92E-154B-4FF2-811F-7988207ECA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2693" y="3494804"/>
            <a:ext cx="330280" cy="330280"/>
          </a:xfrm>
          <a:prstGeom prst="rect">
            <a:avLst/>
          </a:prstGeom>
        </p:spPr>
      </p:pic>
      <p:pic>
        <p:nvPicPr>
          <p:cNvPr id="36" name="Graphic 35" descr="Robot outline">
            <a:extLst>
              <a:ext uri="{FF2B5EF4-FFF2-40B4-BE49-F238E27FC236}">
                <a16:creationId xmlns:a16="http://schemas.microsoft.com/office/drawing/2014/main" id="{DB4889CC-58F3-4913-9CE6-054669DF75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6614" y="5151137"/>
            <a:ext cx="409305" cy="409305"/>
          </a:xfrm>
          <a:prstGeom prst="rect">
            <a:avLst/>
          </a:prstGeom>
        </p:spPr>
      </p:pic>
      <p:pic>
        <p:nvPicPr>
          <p:cNvPr id="39" name="Graphic 38" descr="Confused person outline">
            <a:extLst>
              <a:ext uri="{FF2B5EF4-FFF2-40B4-BE49-F238E27FC236}">
                <a16:creationId xmlns:a16="http://schemas.microsoft.com/office/drawing/2014/main" id="{9ADB9B3B-C477-480A-A99C-32AC9F2C92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5492" y="4288464"/>
            <a:ext cx="399293" cy="399293"/>
          </a:xfrm>
          <a:prstGeom prst="rect">
            <a:avLst/>
          </a:prstGeom>
        </p:spPr>
      </p:pic>
      <p:pic>
        <p:nvPicPr>
          <p:cNvPr id="44" name="Graphic 43" descr="Head with gears outline">
            <a:extLst>
              <a:ext uri="{FF2B5EF4-FFF2-40B4-BE49-F238E27FC236}">
                <a16:creationId xmlns:a16="http://schemas.microsoft.com/office/drawing/2014/main" id="{39CEDBA8-4492-4D0A-9E42-7EEABF8642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4835" y="4754307"/>
            <a:ext cx="330280" cy="330280"/>
          </a:xfrm>
          <a:prstGeom prst="rect">
            <a:avLst/>
          </a:prstGeom>
        </p:spPr>
      </p:pic>
      <p:pic>
        <p:nvPicPr>
          <p:cNvPr id="46" name="Graphic 45" descr="Head with gears outline">
            <a:extLst>
              <a:ext uri="{FF2B5EF4-FFF2-40B4-BE49-F238E27FC236}">
                <a16:creationId xmlns:a16="http://schemas.microsoft.com/office/drawing/2014/main" id="{EC264391-7F81-4B6F-A2CC-6B2B6186D2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6416" y="3891634"/>
            <a:ext cx="330280" cy="330280"/>
          </a:xfrm>
          <a:prstGeom prst="rect">
            <a:avLst/>
          </a:prstGeom>
        </p:spPr>
      </p:pic>
      <p:grpSp>
        <p:nvGrpSpPr>
          <p:cNvPr id="49" name="Group 48">
            <a:extLst>
              <a:ext uri="{FF2B5EF4-FFF2-40B4-BE49-F238E27FC236}">
                <a16:creationId xmlns:a16="http://schemas.microsoft.com/office/drawing/2014/main" id="{23D59326-513C-4EE5-B972-532FE3968D7D}"/>
              </a:ext>
            </a:extLst>
          </p:cNvPr>
          <p:cNvGrpSpPr/>
          <p:nvPr/>
        </p:nvGrpSpPr>
        <p:grpSpPr>
          <a:xfrm>
            <a:off x="5469058" y="2428557"/>
            <a:ext cx="1250708" cy="2000887"/>
            <a:chOff x="-1826015" y="-1236062"/>
            <a:chExt cx="1065561" cy="1704689"/>
          </a:xfrm>
        </p:grpSpPr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50274AC9-5A10-4BD8-ACD1-B34DA89BA066}"/>
                </a:ext>
              </a:extLst>
            </p:cNvPr>
            <p:cNvSpPr/>
            <p:nvPr/>
          </p:nvSpPr>
          <p:spPr>
            <a:xfrm>
              <a:off x="-1826015" y="-422436"/>
              <a:ext cx="789050" cy="891063"/>
            </a:xfrm>
            <a:custGeom>
              <a:avLst/>
              <a:gdLst>
                <a:gd name="connsiteX0" fmla="*/ 0 w 789050"/>
                <a:gd name="connsiteY0" fmla="*/ 384715 h 891063"/>
                <a:gd name="connsiteX1" fmla="*/ 1238 w 789050"/>
                <a:gd name="connsiteY1" fmla="*/ 891064 h 891063"/>
                <a:gd name="connsiteX2" fmla="*/ 789051 w 789050"/>
                <a:gd name="connsiteY2" fmla="*/ 259366 h 891063"/>
                <a:gd name="connsiteX3" fmla="*/ 476822 w 789050"/>
                <a:gd name="connsiteY3" fmla="*/ 0 h 891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9050" h="891063">
                  <a:moveTo>
                    <a:pt x="0" y="384715"/>
                  </a:moveTo>
                  <a:lnTo>
                    <a:pt x="1238" y="891064"/>
                  </a:lnTo>
                  <a:lnTo>
                    <a:pt x="789051" y="259366"/>
                  </a:lnTo>
                  <a:lnTo>
                    <a:pt x="476822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82D8226F-45C7-40FA-92B2-A543CAED47D1}"/>
                </a:ext>
              </a:extLst>
            </p:cNvPr>
            <p:cNvSpPr/>
            <p:nvPr/>
          </p:nvSpPr>
          <p:spPr>
            <a:xfrm>
              <a:off x="-1826015" y="-1236062"/>
              <a:ext cx="1065561" cy="1109852"/>
            </a:xfrm>
            <a:custGeom>
              <a:avLst/>
              <a:gdLst>
                <a:gd name="connsiteX0" fmla="*/ 0 w 1065561"/>
                <a:gd name="connsiteY0" fmla="*/ 0 h 1109852"/>
                <a:gd name="connsiteX1" fmla="*/ 1065562 w 1065561"/>
                <a:gd name="connsiteY1" fmla="*/ 855440 h 1109852"/>
                <a:gd name="connsiteX2" fmla="*/ 744760 w 1065561"/>
                <a:gd name="connsiteY2" fmla="*/ 1109853 h 1109852"/>
                <a:gd name="connsiteX3" fmla="*/ 0 w 1065561"/>
                <a:gd name="connsiteY3" fmla="*/ 512540 h 110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5561" h="1109852">
                  <a:moveTo>
                    <a:pt x="0" y="0"/>
                  </a:moveTo>
                  <a:lnTo>
                    <a:pt x="1065562" y="855440"/>
                  </a:lnTo>
                  <a:lnTo>
                    <a:pt x="744760" y="1109853"/>
                  </a:lnTo>
                  <a:lnTo>
                    <a:pt x="0" y="51254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52" name="Graphic 51" descr="Head with gears outline">
            <a:extLst>
              <a:ext uri="{FF2B5EF4-FFF2-40B4-BE49-F238E27FC236}">
                <a16:creationId xmlns:a16="http://schemas.microsoft.com/office/drawing/2014/main" id="{150F67CD-D84A-4AB8-83FF-671DA5144C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98996" y="2742521"/>
            <a:ext cx="237312" cy="237312"/>
          </a:xfrm>
          <a:prstGeom prst="rect">
            <a:avLst/>
          </a:prstGeom>
        </p:spPr>
      </p:pic>
      <p:pic>
        <p:nvPicPr>
          <p:cNvPr id="53" name="Graphic 52" descr="Robot outline">
            <a:extLst>
              <a:ext uri="{FF2B5EF4-FFF2-40B4-BE49-F238E27FC236}">
                <a16:creationId xmlns:a16="http://schemas.microsoft.com/office/drawing/2014/main" id="{B56B9DE1-C563-405C-AE67-8F13C4FBA7F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193019" y="3571098"/>
            <a:ext cx="409305" cy="409305"/>
          </a:xfrm>
          <a:prstGeom prst="rect">
            <a:avLst/>
          </a:prstGeom>
        </p:spPr>
      </p:pic>
      <p:pic>
        <p:nvPicPr>
          <p:cNvPr id="54" name="Picture 53" descr="Logo, company name&#10;&#10;Description automatically generated">
            <a:extLst>
              <a:ext uri="{FF2B5EF4-FFF2-40B4-BE49-F238E27FC236}">
                <a16:creationId xmlns:a16="http://schemas.microsoft.com/office/drawing/2014/main" id="{29913997-C090-4F23-A09C-4DBF663F6B7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071" r="68912"/>
          <a:stretch/>
        </p:blipFill>
        <p:spPr>
          <a:xfrm>
            <a:off x="7283871" y="2130960"/>
            <a:ext cx="71275" cy="83790"/>
          </a:xfrm>
          <a:prstGeom prst="rect">
            <a:avLst/>
          </a:prstGeom>
        </p:spPr>
      </p:pic>
      <p:pic>
        <p:nvPicPr>
          <p:cNvPr id="60" name="Picture 59" descr="Logo, company name&#10;&#10;Description automatically generated">
            <a:extLst>
              <a:ext uri="{FF2B5EF4-FFF2-40B4-BE49-F238E27FC236}">
                <a16:creationId xmlns:a16="http://schemas.microsoft.com/office/drawing/2014/main" id="{C7971732-A05F-4729-A10A-BB6AB079F3E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071" r="68912"/>
          <a:stretch/>
        </p:blipFill>
        <p:spPr>
          <a:xfrm>
            <a:off x="7436308" y="2083242"/>
            <a:ext cx="71275" cy="83790"/>
          </a:xfrm>
          <a:prstGeom prst="rect">
            <a:avLst/>
          </a:prstGeom>
        </p:spPr>
      </p:pic>
      <p:pic>
        <p:nvPicPr>
          <p:cNvPr id="61" name="Picture 60" descr="Logo, company name&#10;&#10;Description automatically generated">
            <a:extLst>
              <a:ext uri="{FF2B5EF4-FFF2-40B4-BE49-F238E27FC236}">
                <a16:creationId xmlns:a16="http://schemas.microsoft.com/office/drawing/2014/main" id="{D36E821F-AE30-4053-AB81-53E5DDE42247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071" r="68912"/>
          <a:stretch/>
        </p:blipFill>
        <p:spPr>
          <a:xfrm>
            <a:off x="7440061" y="2742521"/>
            <a:ext cx="190454" cy="223896"/>
          </a:xfrm>
          <a:prstGeom prst="rect">
            <a:avLst/>
          </a:prstGeom>
        </p:spPr>
      </p:pic>
      <p:pic>
        <p:nvPicPr>
          <p:cNvPr id="62" name="Picture 61" descr="Logo, company name&#10;&#10;Description automatically generated">
            <a:extLst>
              <a:ext uri="{FF2B5EF4-FFF2-40B4-BE49-F238E27FC236}">
                <a16:creationId xmlns:a16="http://schemas.microsoft.com/office/drawing/2014/main" id="{6AF0AEDB-BEEC-440C-A0B5-44AE5522A59E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071" r="68912"/>
          <a:stretch/>
        </p:blipFill>
        <p:spPr>
          <a:xfrm>
            <a:off x="7286062" y="3161789"/>
            <a:ext cx="263580" cy="309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086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ultiplication Sign 9">
            <a:extLst>
              <a:ext uri="{FF2B5EF4-FFF2-40B4-BE49-F238E27FC236}">
                <a16:creationId xmlns:a16="http://schemas.microsoft.com/office/drawing/2014/main" id="{E9318301-88B9-4942-AC0A-A05460CA941B}"/>
              </a:ext>
            </a:extLst>
          </p:cNvPr>
          <p:cNvSpPr/>
          <p:nvPr/>
        </p:nvSpPr>
        <p:spPr>
          <a:xfrm>
            <a:off x="415492" y="690641"/>
            <a:ext cx="11357841" cy="5476718"/>
          </a:xfrm>
          <a:prstGeom prst="mathMultiply">
            <a:avLst>
              <a:gd name="adj1" fmla="val 175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1C9FC73-189B-494F-9A6D-FDA53B5F73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Sharing Business Logic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E010CB3-FCE6-4833-A345-6926126F5E2D}"/>
              </a:ext>
            </a:extLst>
          </p:cNvPr>
          <p:cNvGrpSpPr/>
          <p:nvPr/>
        </p:nvGrpSpPr>
        <p:grpSpPr>
          <a:xfrm>
            <a:off x="3880579" y="1215167"/>
            <a:ext cx="4427666" cy="4427666"/>
            <a:chOff x="3410858" y="1393370"/>
            <a:chExt cx="5403339" cy="5403339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AABEEF22-AB19-4A39-80E3-99201F3CA0E8}"/>
                </a:ext>
              </a:extLst>
            </p:cNvPr>
            <p:cNvSpPr/>
            <p:nvPr/>
          </p:nvSpPr>
          <p:spPr>
            <a:xfrm>
              <a:off x="3410858" y="1393370"/>
              <a:ext cx="5403339" cy="540333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lIns="182880" tIns="1371600" rIns="182880" bIns="0" rtlCol="0" anchor="t" anchorCtr="0">
              <a:noAutofit/>
            </a:bodyPr>
            <a:lstStyle/>
            <a:p>
              <a:pPr>
                <a:spcAft>
                  <a:spcPts val="600"/>
                </a:spcAft>
              </a:pPr>
              <a:endParaRPr lang="en-US" sz="1600" b="1">
                <a:solidFill>
                  <a:schemeClr val="accent2"/>
                </a:solidFill>
                <a:cs typeface="Arial"/>
              </a:endParaRPr>
            </a:p>
          </p:txBody>
        </p:sp>
        <p:pic>
          <p:nvPicPr>
            <p:cNvPr id="7" name="Picture 6" descr="Logo, company name&#10;&#10;Description automatically generated">
              <a:extLst>
                <a:ext uri="{FF2B5EF4-FFF2-40B4-BE49-F238E27FC236}">
                  <a16:creationId xmlns:a16="http://schemas.microsoft.com/office/drawing/2014/main" id="{45675E81-F390-443E-9581-61436895FAE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32502" y="3317298"/>
              <a:ext cx="4560050" cy="1555483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C1CC5C7A-8792-42E8-8C67-7FE3420A15B3}"/>
              </a:ext>
            </a:extLst>
          </p:cNvPr>
          <p:cNvSpPr txBox="1"/>
          <p:nvPr/>
        </p:nvSpPr>
        <p:spPr>
          <a:xfrm>
            <a:off x="711199" y="1657304"/>
            <a:ext cx="19934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A3E1"/>
                </a:solidFill>
                <a:latin typeface="Montserrat SemiBold" panose="00000700000000000000" pitchFamily="2" charset="0"/>
              </a:rPr>
              <a:t>Creation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DB978B-B63A-49E3-98A3-693ABD59F92C}"/>
              </a:ext>
            </a:extLst>
          </p:cNvPr>
          <p:cNvSpPr txBox="1"/>
          <p:nvPr/>
        </p:nvSpPr>
        <p:spPr>
          <a:xfrm>
            <a:off x="343577" y="4615921"/>
            <a:ext cx="2728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A3E1"/>
                </a:solidFill>
                <a:latin typeface="Montserrat SemiBold" panose="00000700000000000000" pitchFamily="2" charset="0"/>
              </a:rPr>
              <a:t>Knowledge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1773D04-16E0-44B3-843F-7BB707A7BC41}"/>
              </a:ext>
            </a:extLst>
          </p:cNvPr>
          <p:cNvSpPr txBox="1"/>
          <p:nvPr/>
        </p:nvSpPr>
        <p:spPr>
          <a:xfrm>
            <a:off x="9116559" y="1657304"/>
            <a:ext cx="2527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FF6900"/>
                </a:solidFill>
                <a:latin typeface="Montserrat SemiBold" panose="00000700000000000000" pitchFamily="2" charset="0"/>
              </a:rPr>
              <a:t>Execution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8FBA6CE-9FA9-48F8-838C-17B581CA7DB0}"/>
              </a:ext>
            </a:extLst>
          </p:cNvPr>
          <p:cNvSpPr txBox="1"/>
          <p:nvPr/>
        </p:nvSpPr>
        <p:spPr>
          <a:xfrm>
            <a:off x="9197043" y="4615921"/>
            <a:ext cx="25762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FF6900"/>
                </a:solidFill>
                <a:latin typeface="Montserrat SemiBold" panose="00000700000000000000" pitchFamily="2" charset="0"/>
              </a:rPr>
              <a:t>Integration</a:t>
            </a:r>
          </a:p>
        </p:txBody>
      </p:sp>
    </p:spTree>
    <p:extLst>
      <p:ext uri="{BB962C8B-B14F-4D97-AF65-F5344CB8AC3E}">
        <p14:creationId xmlns:p14="http://schemas.microsoft.com/office/powerpoint/2010/main" val="3286617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27FEE-5BDA-4A5F-A7DE-277B113BB6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Morphir</a:t>
            </a:r>
            <a:r>
              <a:rPr lang="en-US" dirty="0"/>
              <a:t> Ecosystem Theme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E4934E6-24B3-4A36-BAE0-0406591ABB87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8</a:t>
            </a:fld>
            <a:endParaRPr lang="en"/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C92A9014-FC1E-4FBD-A394-DF4F1FF263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492" y="2560180"/>
            <a:ext cx="5094056" cy="173763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E935AA8-E96E-4161-B55E-6BC55FB41EDB}"/>
              </a:ext>
            </a:extLst>
          </p:cNvPr>
          <p:cNvSpPr txBox="1"/>
          <p:nvPr/>
        </p:nvSpPr>
        <p:spPr>
          <a:xfrm>
            <a:off x="5776687" y="2159422"/>
            <a:ext cx="6135346" cy="25391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US" sz="3600" dirty="0">
                <a:solidFill>
                  <a:srgbClr val="111111"/>
                </a:solidFill>
                <a:latin typeface="Montserrat SemiBold" panose="00000700000000000000" pitchFamily="2" charset="0"/>
              </a:rPr>
              <a:t>We put knowledge into our code. </a:t>
            </a:r>
          </a:p>
          <a:p>
            <a:pPr>
              <a:spcAft>
                <a:spcPts val="1800"/>
              </a:spcAft>
            </a:pPr>
            <a:r>
              <a:rPr lang="en-US" sz="3600" dirty="0">
                <a:solidFill>
                  <a:srgbClr val="111111"/>
                </a:solidFill>
                <a:latin typeface="Montserrat SemiBold" panose="00000700000000000000" pitchFamily="2" charset="0"/>
              </a:rPr>
              <a:t>We should get knowledge out of it, too.</a:t>
            </a:r>
          </a:p>
        </p:txBody>
      </p:sp>
    </p:spTree>
    <p:extLst>
      <p:ext uri="{BB962C8B-B14F-4D97-AF65-F5344CB8AC3E}">
        <p14:creationId xmlns:p14="http://schemas.microsoft.com/office/powerpoint/2010/main" val="1945847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D37B6-4FF3-4A16-A129-610FD4E2E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492" y="308841"/>
            <a:ext cx="11357841" cy="763600"/>
          </a:xfrm>
        </p:spPr>
        <p:txBody>
          <a:bodyPr/>
          <a:lstStyle/>
          <a:p>
            <a:r>
              <a:rPr lang="en-US" dirty="0"/>
              <a:t>Creation: Spec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B3C06D-A7B9-4F8F-BE73-C8BD0F4757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492" y="1072441"/>
            <a:ext cx="4369329" cy="4918403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37C32D8-9570-429E-9CBA-B33E3F88FC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2839" y="1580441"/>
            <a:ext cx="4989413" cy="294078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3CE64F4-C413-4500-ADC9-BB4F2D9132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7611" y="2828670"/>
            <a:ext cx="3765722" cy="244611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67048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FINOS–Revised">
  <a:themeElements>
    <a:clrScheme name="Simple Light">
      <a:dk1>
        <a:srgbClr val="48797B"/>
      </a:dk1>
      <a:lt1>
        <a:srgbClr val="FFFFFF"/>
      </a:lt1>
      <a:dk2>
        <a:srgbClr val="48797B"/>
      </a:dk2>
      <a:lt2>
        <a:srgbClr val="EEEEEE"/>
      </a:lt2>
      <a:accent1>
        <a:srgbClr val="2BC1E7"/>
      </a:accent1>
      <a:accent2>
        <a:srgbClr val="00253F"/>
      </a:accent2>
      <a:accent3>
        <a:srgbClr val="0087A9"/>
      </a:accent3>
      <a:accent4>
        <a:srgbClr val="D7C826"/>
      </a:accent4>
      <a:accent5>
        <a:srgbClr val="6BCABA"/>
      </a:accent5>
      <a:accent6>
        <a:srgbClr val="42AF28"/>
      </a:accent6>
      <a:hlink>
        <a:srgbClr val="2BC1E7"/>
      </a:hlink>
      <a:folHlink>
        <a:srgbClr val="0097A7"/>
      </a:folHlink>
    </a:clrScheme>
    <a:fontScheme name="Custom 8">
      <a:majorFont>
        <a:latin typeface="Montserrat Ligh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670</TotalTime>
  <Words>518</Words>
  <Application>Microsoft Office PowerPoint</Application>
  <PresentationFormat>Custom</PresentationFormat>
  <Paragraphs>150</Paragraphs>
  <Slides>23</Slides>
  <Notes>1</Notes>
  <HiddenSlides>0</HiddenSlides>
  <MMClips>3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Avenir Next LT Pro</vt:lpstr>
      <vt:lpstr>Montserrat</vt:lpstr>
      <vt:lpstr>Montserrat Light</vt:lpstr>
      <vt:lpstr>Montserrat Medium</vt:lpstr>
      <vt:lpstr>Montserrat SemiBold</vt:lpstr>
      <vt:lpstr>Segoe UI</vt:lpstr>
      <vt:lpstr>FINOS–Revised</vt:lpstr>
      <vt:lpstr>PowerPoint Presentation</vt:lpstr>
      <vt:lpstr>PowerPoint Presentation</vt:lpstr>
      <vt:lpstr>Motivation</vt:lpstr>
      <vt:lpstr>Motivation</vt:lpstr>
      <vt:lpstr>Where Morphir Fits</vt:lpstr>
      <vt:lpstr>The Morphir Experience</vt:lpstr>
      <vt:lpstr>Sharing Business Logic</vt:lpstr>
      <vt:lpstr>Morphir Ecosystem Theme</vt:lpstr>
      <vt:lpstr>Creation: Spec</vt:lpstr>
      <vt:lpstr>Creation: Spec = Code / Code = Spec</vt:lpstr>
      <vt:lpstr>Creation: Elm</vt:lpstr>
      <vt:lpstr>Creation: Open-source</vt:lpstr>
      <vt:lpstr>Creation: Other Open-source Ideas</vt:lpstr>
      <vt:lpstr>Quality:  Interactive  Tools</vt:lpstr>
      <vt:lpstr>Knowledge:  Audit</vt:lpstr>
      <vt:lpstr>Knowledge: Pure Business Logic</vt:lpstr>
      <vt:lpstr>Anti-knowledge: Impure Business Logic</vt:lpstr>
      <vt:lpstr>Knowledge: Pure Business Logic</vt:lpstr>
      <vt:lpstr>Quality &amp; Knowledge</vt:lpstr>
      <vt:lpstr>Integration</vt:lpstr>
      <vt:lpstr>Integration</vt:lpstr>
      <vt:lpstr>Execution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Goldbaum, Stephen (FRPPE)</dc:creator>
  <cp:lastModifiedBy>Goldbaum, Stephen (FRPPE)</cp:lastModifiedBy>
  <cp:revision>24</cp:revision>
  <dcterms:modified xsi:type="dcterms:W3CDTF">2022-03-11T17:49:28Z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7f119e6-c6cd-44b0-a5ee-ac1aff68c56e_Enabled">
    <vt:lpwstr>true</vt:lpwstr>
  </property>
  <property fmtid="{D5CDD505-2E9C-101B-9397-08002B2CF9AE}" pid="3" name="MSIP_Label_07f119e6-c6cd-44b0-a5ee-ac1aff68c56e_SetDate">
    <vt:lpwstr>2022-03-11T14:06:36Z</vt:lpwstr>
  </property>
  <property fmtid="{D5CDD505-2E9C-101B-9397-08002B2CF9AE}" pid="4" name="MSIP_Label_07f119e6-c6cd-44b0-a5ee-ac1aff68c56e_Method">
    <vt:lpwstr>Standard</vt:lpwstr>
  </property>
  <property fmtid="{D5CDD505-2E9C-101B-9397-08002B2CF9AE}" pid="5" name="MSIP_Label_07f119e6-c6cd-44b0-a5ee-ac1aff68c56e_Name">
    <vt:lpwstr>Confidential v1</vt:lpwstr>
  </property>
  <property fmtid="{D5CDD505-2E9C-101B-9397-08002B2CF9AE}" pid="6" name="MSIP_Label_07f119e6-c6cd-44b0-a5ee-ac1aff68c56e_SiteId">
    <vt:lpwstr>e29b8111-49f8-418d-ac2a-935335a52614</vt:lpwstr>
  </property>
  <property fmtid="{D5CDD505-2E9C-101B-9397-08002B2CF9AE}" pid="7" name="MSIP_Label_07f119e6-c6cd-44b0-a5ee-ac1aff68c56e_ActionId">
    <vt:lpwstr>6348aa68-93fb-4096-b621-000ea923af27</vt:lpwstr>
  </property>
  <property fmtid="{D5CDD505-2E9C-101B-9397-08002B2CF9AE}" pid="8" name="MSIP_Label_07f119e6-c6cd-44b0-a5ee-ac1aff68c56e_ContentBits">
    <vt:lpwstr>0</vt:lpwstr>
  </property>
</Properties>
</file>